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  <p:sldMasterId id="2147483693" r:id="rId5"/>
  </p:sldMasterIdLst>
  <p:notesMasterIdLst>
    <p:notesMasterId r:id="rId24"/>
  </p:notesMasterIdLst>
  <p:sldIdLst>
    <p:sldId id="1402" r:id="rId6"/>
    <p:sldId id="2140755348" r:id="rId7"/>
    <p:sldId id="2140755328" r:id="rId8"/>
    <p:sldId id="1478" r:id="rId9"/>
    <p:sldId id="2140755335" r:id="rId10"/>
    <p:sldId id="2140755349" r:id="rId11"/>
    <p:sldId id="2140755334" r:id="rId12"/>
    <p:sldId id="2140755336" r:id="rId13"/>
    <p:sldId id="2140755352" r:id="rId14"/>
    <p:sldId id="2140755321" r:id="rId15"/>
    <p:sldId id="2140755327" r:id="rId16"/>
    <p:sldId id="2140755340" r:id="rId17"/>
    <p:sldId id="279" r:id="rId18"/>
    <p:sldId id="2140755322" r:id="rId19"/>
    <p:sldId id="2140755333" r:id="rId20"/>
    <p:sldId id="2140755323" r:id="rId21"/>
    <p:sldId id="278" r:id="rId22"/>
    <p:sldId id="2140755324" r:id="rId23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pos="7242" userDrawn="1">
          <p15:clr>
            <a:srgbClr val="A4A3A4"/>
          </p15:clr>
        </p15:guide>
        <p15:guide id="5" orient="horz" pos="368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E0B3"/>
    <a:srgbClr val="76777A"/>
    <a:srgbClr val="88D09B"/>
    <a:srgbClr val="4879B3"/>
    <a:srgbClr val="8CE2AF"/>
    <a:srgbClr val="002D77"/>
    <a:srgbClr val="F2F2F2"/>
    <a:srgbClr val="862337"/>
    <a:srgbClr val="E0E2E6"/>
    <a:srgbClr val="585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E0A8BC-2B76-4F68-A283-401430890809}" v="3" dt="2026-01-20T16:36:42.9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>
        <p:guide orient="horz" pos="2160"/>
        <p:guide pos="3817"/>
        <p:guide pos="438"/>
        <p:guide pos="7242"/>
        <p:guide orient="horz" pos="368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ella Del Vecchio Herrera" userId="b0e05c20-164f-4a3b-a798-1fd8f8d327fb" providerId="ADAL" clId="{F3B8537A-C8FE-41DF-85C1-CB5D0403E7C8}"/>
    <pc:docChg chg="undo custSel addSld delSld modSld sldOrd modMainMaster">
      <pc:chgData name="Rosella Del Vecchio Herrera" userId="b0e05c20-164f-4a3b-a798-1fd8f8d327fb" providerId="ADAL" clId="{F3B8537A-C8FE-41DF-85C1-CB5D0403E7C8}" dt="2026-01-28T23:19:29.509" v="22" actId="478"/>
      <pc:docMkLst>
        <pc:docMk/>
      </pc:docMkLst>
      <pc:sldChg chg="add ord">
        <pc:chgData name="Rosella Del Vecchio Herrera" userId="b0e05c20-164f-4a3b-a798-1fd8f8d327fb" providerId="ADAL" clId="{F3B8537A-C8FE-41DF-85C1-CB5D0403E7C8}" dt="2026-01-20T00:23:08.252" v="10"/>
        <pc:sldMkLst>
          <pc:docMk/>
          <pc:sldMk cId="78575580" sldId="279"/>
        </pc:sldMkLst>
      </pc:sldChg>
      <pc:sldChg chg="modSp mod">
        <pc:chgData name="Rosella Del Vecchio Herrera" userId="b0e05c20-164f-4a3b-a798-1fd8f8d327fb" providerId="ADAL" clId="{F3B8537A-C8FE-41DF-85C1-CB5D0403E7C8}" dt="2026-01-28T23:17:02.701" v="21" actId="1076"/>
        <pc:sldMkLst>
          <pc:docMk/>
          <pc:sldMk cId="2788492078" sldId="1402"/>
        </pc:sldMkLst>
        <pc:picChg chg="mod ord">
          <ac:chgData name="Rosella Del Vecchio Herrera" userId="b0e05c20-164f-4a3b-a798-1fd8f8d327fb" providerId="ADAL" clId="{F3B8537A-C8FE-41DF-85C1-CB5D0403E7C8}" dt="2026-01-28T23:17:02.701" v="21" actId="1076"/>
          <ac:picMkLst>
            <pc:docMk/>
            <pc:sldMk cId="2788492078" sldId="1402"/>
            <ac:picMk id="7" creationId="{2116D53F-2A40-CBE2-7069-CEB8BD9CC8A0}"/>
          </ac:picMkLst>
        </pc:picChg>
      </pc:sldChg>
      <pc:sldChg chg="add ord">
        <pc:chgData name="Rosella Del Vecchio Herrera" userId="b0e05c20-164f-4a3b-a798-1fd8f8d327fb" providerId="ADAL" clId="{F3B8537A-C8FE-41DF-85C1-CB5D0403E7C8}" dt="2026-01-20T00:23:10.602" v="12"/>
        <pc:sldMkLst>
          <pc:docMk/>
          <pc:sldMk cId="1301861327" sldId="2140755322"/>
        </pc:sldMkLst>
      </pc:sldChg>
      <pc:sldChg chg="add">
        <pc:chgData name="Rosella Del Vecchio Herrera" userId="b0e05c20-164f-4a3b-a798-1fd8f8d327fb" providerId="ADAL" clId="{F3B8537A-C8FE-41DF-85C1-CB5D0403E7C8}" dt="2026-01-20T00:22:29.381" v="2"/>
        <pc:sldMkLst>
          <pc:docMk/>
          <pc:sldMk cId="143538444" sldId="2140755323"/>
        </pc:sldMkLst>
      </pc:sldChg>
      <pc:sldChg chg="mod modShow">
        <pc:chgData name="Rosella Del Vecchio Herrera" userId="b0e05c20-164f-4a3b-a798-1fd8f8d327fb" providerId="ADAL" clId="{F3B8537A-C8FE-41DF-85C1-CB5D0403E7C8}" dt="2026-01-20T16:36:58.251" v="16" actId="729"/>
        <pc:sldMkLst>
          <pc:docMk/>
          <pc:sldMk cId="557708895" sldId="2140755328"/>
        </pc:sldMkLst>
      </pc:sldChg>
      <pc:sldChg chg="add">
        <pc:chgData name="Rosella Del Vecchio Herrera" userId="b0e05c20-164f-4a3b-a798-1fd8f8d327fb" providerId="ADAL" clId="{F3B8537A-C8FE-41DF-85C1-CB5D0403E7C8}" dt="2026-01-20T00:22:29.381" v="2"/>
        <pc:sldMkLst>
          <pc:docMk/>
          <pc:sldMk cId="3834671427" sldId="2140755333"/>
        </pc:sldMkLst>
      </pc:sldChg>
      <pc:sldChg chg="add">
        <pc:chgData name="Rosella Del Vecchio Herrera" userId="b0e05c20-164f-4a3b-a798-1fd8f8d327fb" providerId="ADAL" clId="{F3B8537A-C8FE-41DF-85C1-CB5D0403E7C8}" dt="2026-01-20T16:36:42.926" v="14"/>
        <pc:sldMkLst>
          <pc:docMk/>
          <pc:sldMk cId="1099813297" sldId="2140755335"/>
        </pc:sldMkLst>
      </pc:sldChg>
      <pc:sldChg chg="add">
        <pc:chgData name="Rosella Del Vecchio Herrera" userId="b0e05c20-164f-4a3b-a798-1fd8f8d327fb" providerId="ADAL" clId="{F3B8537A-C8FE-41DF-85C1-CB5D0403E7C8}" dt="2026-01-20T00:22:29.381" v="2"/>
        <pc:sldMkLst>
          <pc:docMk/>
          <pc:sldMk cId="2139099600" sldId="2140755340"/>
        </pc:sldMkLst>
      </pc:sldChg>
      <pc:sldMasterChg chg="modSldLayout">
        <pc:chgData name="Rosella Del Vecchio Herrera" userId="b0e05c20-164f-4a3b-a798-1fd8f8d327fb" providerId="ADAL" clId="{F3B8537A-C8FE-41DF-85C1-CB5D0403E7C8}" dt="2026-01-28T23:19:29.509" v="22" actId="478"/>
        <pc:sldMasterMkLst>
          <pc:docMk/>
          <pc:sldMasterMk cId="54800158" sldId="2147483663"/>
        </pc:sldMasterMkLst>
        <pc:sldLayoutChg chg="delSp mod">
          <pc:chgData name="Rosella Del Vecchio Herrera" userId="b0e05c20-164f-4a3b-a798-1fd8f8d327fb" providerId="ADAL" clId="{F3B8537A-C8FE-41DF-85C1-CB5D0403E7C8}" dt="2026-01-28T23:19:29.509" v="22" actId="478"/>
          <pc:sldLayoutMkLst>
            <pc:docMk/>
            <pc:sldMasterMk cId="54800158" sldId="2147483663"/>
            <pc:sldLayoutMk cId="3336100739" sldId="2147483669"/>
          </pc:sldLayoutMkLst>
          <pc:spChg chg="del">
            <ac:chgData name="Rosella Del Vecchio Herrera" userId="b0e05c20-164f-4a3b-a798-1fd8f8d327fb" providerId="ADAL" clId="{F3B8537A-C8FE-41DF-85C1-CB5D0403E7C8}" dt="2026-01-28T23:19:29.509" v="22" actId="478"/>
            <ac:spMkLst>
              <pc:docMk/>
              <pc:sldMasterMk cId="54800158" sldId="2147483663"/>
              <pc:sldLayoutMk cId="3336100739" sldId="2147483669"/>
              <ac:spMk id="2" creationId="{00000000-0000-0000-0000-000000000000}"/>
            </ac:spMkLst>
          </pc:spChg>
          <pc:spChg chg="del">
            <ac:chgData name="Rosella Del Vecchio Herrera" userId="b0e05c20-164f-4a3b-a798-1fd8f8d327fb" providerId="ADAL" clId="{F3B8537A-C8FE-41DF-85C1-CB5D0403E7C8}" dt="2026-01-28T23:19:29.509" v="22" actId="478"/>
            <ac:spMkLst>
              <pc:docMk/>
              <pc:sldMasterMk cId="54800158" sldId="2147483663"/>
              <pc:sldLayoutMk cId="3336100739" sldId="2147483669"/>
              <ac:spMk id="3" creationId="{00000000-0000-0000-0000-000000000000}"/>
            </ac:spMkLst>
          </pc:spChg>
          <pc:spChg chg="del">
            <ac:chgData name="Rosella Del Vecchio Herrera" userId="b0e05c20-164f-4a3b-a798-1fd8f8d327fb" providerId="ADAL" clId="{F3B8537A-C8FE-41DF-85C1-CB5D0403E7C8}" dt="2026-01-28T23:19:29.509" v="22" actId="478"/>
            <ac:spMkLst>
              <pc:docMk/>
              <pc:sldMasterMk cId="54800158" sldId="2147483663"/>
              <pc:sldLayoutMk cId="3336100739" sldId="2147483669"/>
              <ac:spMk id="4" creationId="{00000000-0000-0000-0000-000000000000}"/>
            </ac:spMkLst>
          </pc:spChg>
          <pc:spChg chg="del">
            <ac:chgData name="Rosella Del Vecchio Herrera" userId="b0e05c20-164f-4a3b-a798-1fd8f8d327fb" providerId="ADAL" clId="{F3B8537A-C8FE-41DF-85C1-CB5D0403E7C8}" dt="2026-01-28T23:19:29.509" v="22" actId="478"/>
            <ac:spMkLst>
              <pc:docMk/>
              <pc:sldMasterMk cId="54800158" sldId="2147483663"/>
              <pc:sldLayoutMk cId="3336100739" sldId="2147483669"/>
              <ac:spMk id="5" creationId="{00000000-0000-0000-0000-000000000000}"/>
            </ac:spMkLst>
          </pc:spChg>
        </pc:sldLayoutChg>
      </pc:sldMasterChg>
      <pc:sldMasterChg chg="delSldLayout">
        <pc:chgData name="Rosella Del Vecchio Herrera" userId="b0e05c20-164f-4a3b-a798-1fd8f8d327fb" providerId="ADAL" clId="{F3B8537A-C8FE-41DF-85C1-CB5D0403E7C8}" dt="2026-01-20T00:22:58.242" v="5" actId="2696"/>
        <pc:sldMasterMkLst>
          <pc:docMk/>
          <pc:sldMasterMk cId="3328720747" sldId="2147483693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7F87B91-1668-49B4-AFE2-FAC6DAE6B8D9}" type="datetimeFigureOut">
              <a:rPr lang="es-CO" smtClean="0"/>
              <a:t>28/01/2026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A667861-4CF9-4E6F-A6A2-2FD4685AD75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6796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PVhuIBse4c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67861-4CF9-4E6F-A6A2-2FD4685AD75D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0466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sz="1300"/>
          </a:p>
          <a:p>
            <a:endParaRPr lang="es-CO" sz="130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AB526-0567-47A2-9CCA-10FFCB960624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085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B606C-FD5D-FD41-91E5-8C7BE766A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D49D702-6ACF-0C54-F3A1-6F8267006A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B3CE4D2-2472-D34B-3AF5-A93E1C8242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Let me introduce you to Ruby-O®, our patented next-generation bound phospholipid omega-3 platform.</a:t>
            </a:r>
          </a:p>
          <a:p>
            <a:r>
              <a:rPr lang="en-US" b="0"/>
              <a:t>What makes Ruby-O® different is not just the ingredients, but it´s unique structure. It’s a patented platform where EPA, DHA, phospholipids, glycolipids, and naturally occurring choline are enzymatically bound together, not simply blended, so this makes it much more than just a branded ingredient, it’s a complete platform. </a:t>
            </a:r>
          </a:p>
          <a:p>
            <a:endParaRPr lang="en-US" b="0"/>
          </a:p>
          <a:p>
            <a:r>
              <a:rPr lang="en-US" b="0"/>
              <a:t>This structure enables natural self-emulsification, higher stability, and significantly better absorption.</a:t>
            </a:r>
          </a:p>
          <a:p>
            <a:endParaRPr lang="en-US" b="0"/>
          </a:p>
          <a:p>
            <a:r>
              <a:rPr lang="en-US" b="0"/>
              <a:t>In our first published clinical trial in 2023, Ruby-O® was shown to deliver 25% higher EPA+DHA peak levels than krill oil, reached peak concentration 2.4 hours faster, and provided 62% more EPA+DHA per capsule, all with excellent tolerability.</a:t>
            </a:r>
          </a:p>
          <a:p>
            <a:endParaRPr lang="en-US" b="0"/>
          </a:p>
          <a:p>
            <a:r>
              <a:rPr lang="en-US" b="0"/>
              <a:t>We’re now moving into Study #2, which is already showing promising early results, further validating Ruby-O®’s superior bioavailability and metabolic impact: 3x more effective than triglyceride-form omega-3 in reducing TGs in the 150–250 mg/dL subgroup</a:t>
            </a:r>
          </a:p>
          <a:p>
            <a:endParaRPr lang="en-US" b="0"/>
          </a:p>
          <a:p>
            <a:r>
              <a:rPr lang="en-US" b="0"/>
              <a:t>These results reinforce that the bound structure isn’t just absorbed better — it also drives real metabolic outcomes, especially in cardio-related conditions, </a:t>
            </a:r>
          </a:p>
          <a:p>
            <a:endParaRPr lang="en-US" b="0"/>
          </a:p>
          <a:p>
            <a:r>
              <a:rPr lang="en-US" b="0"/>
              <a:t>This is more than a delivery system: Ruby-O® actively transports nutrients to target tissues, supporting cardiovascular, cognitive, women’s, prenatal, and active lifestyle health. For brands, this means: better absorption, fewer capsules, clean-label appeal, and a versatile formulation platform across key categories </a:t>
            </a:r>
          </a:p>
          <a:p>
            <a:endParaRPr lang="en-US" b="0"/>
          </a:p>
          <a:p>
            <a:r>
              <a:rPr lang="en-US" b="0"/>
              <a:t>Bottom line: if you’re looking to stand out in the omega-3 space, Ruby-O® offers a clinically validated, formulation-ready solution, built for absorption and built for today’s wellness consumer.</a:t>
            </a:r>
          </a:p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08AB853-AF28-2CCF-7971-5689594838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E192-C23A-4C9A-AAD1-9A591475853B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3066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6CAD3-46A0-A12E-E0E3-3B07DC1B4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F983710-FB71-0CD4-7F0D-CB7AE11B30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9695B6D-EB53-A766-2C4E-C26939AB9C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Let me introduce you to Ruby-O®, our patented next-generation bound phospholipid omega-3 platform.</a:t>
            </a:r>
          </a:p>
          <a:p>
            <a:r>
              <a:rPr lang="en-US" b="0"/>
              <a:t>What makes Ruby-O® different is not just the ingredients, but it´s unique structure. It’s a patented platform where EPA, DHA, phospholipids, glycolipids, and naturally occurring choline are enzymatically bound together, not simply blended, so this makes it much more than just a branded ingredient, it’s a complete platform. </a:t>
            </a:r>
          </a:p>
          <a:p>
            <a:endParaRPr lang="en-US" b="0"/>
          </a:p>
          <a:p>
            <a:r>
              <a:rPr lang="en-US" b="0"/>
              <a:t>This structure enables natural self-emulsification, higher stability, and significantly better absorption.</a:t>
            </a:r>
          </a:p>
          <a:p>
            <a:endParaRPr lang="en-US" b="0"/>
          </a:p>
          <a:p>
            <a:r>
              <a:rPr lang="en-US" b="0"/>
              <a:t>In our first published clinical trial in 2023, Ruby-O® was shown to deliver 25% higher EPA+DHA peak levels than krill oil, reached peak concentration 2.4 hours faster, and provided 62% more EPA+DHA per capsule, all with excellent tolerability.</a:t>
            </a:r>
          </a:p>
          <a:p>
            <a:endParaRPr lang="en-US" b="0"/>
          </a:p>
          <a:p>
            <a:r>
              <a:rPr lang="en-US" b="0"/>
              <a:t>We’re now moving into Study #2, which is already showing promising early results, further validating Ruby-O®’s superior bioavailability and metabolic impact: 3x more effective than triglyceride-form omega-3 in reducing TGs in the 150–250 mg/dL subgroup</a:t>
            </a:r>
          </a:p>
          <a:p>
            <a:endParaRPr lang="en-US" b="0"/>
          </a:p>
          <a:p>
            <a:r>
              <a:rPr lang="en-US" b="0"/>
              <a:t>These results reinforce that the bound structure isn’t just absorbed better — it also drives real metabolic outcomes, especially in cardio-related conditions, </a:t>
            </a:r>
          </a:p>
          <a:p>
            <a:endParaRPr lang="en-US" b="0"/>
          </a:p>
          <a:p>
            <a:r>
              <a:rPr lang="en-US" b="0"/>
              <a:t>This is more than a delivery system: Ruby-O® actively transports nutrients to target tissues, supporting cardiovascular, cognitive, women’s, prenatal, and active lifestyle health. For brands, this means: better absorption, fewer capsules, clean-label appeal, and a versatile formulation platform across key categories </a:t>
            </a:r>
          </a:p>
          <a:p>
            <a:endParaRPr lang="en-US" b="0"/>
          </a:p>
          <a:p>
            <a:r>
              <a:rPr lang="en-US" b="0"/>
              <a:t>Bottom line: if you’re looking to stand out in the omega-3 space, Ruby-O® offers a clinically validated, formulation-ready solution, built for absorption and built for today’s wellness consumer.</a:t>
            </a:r>
          </a:p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8CD7D31-66BE-E314-2486-ED72101056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E192-C23A-4C9A-AAD1-9A591475853B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36157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92CD0-E97E-6414-620C-501B3D1D4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D8AB9C2-B4B6-6B70-EC4C-08BBE6EB9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CA96248-7FB9-57B1-09DA-DBAB8BC468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1F6CA51-4397-621C-0CFE-4307D3A5D1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E192-C23A-4C9A-AAD1-9A591475853B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5691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Naturmega today operates with a completely upgraded technological platform. Our Supercritical CO₂ facility represents a major step forward for purity, selectivity, and process control, giving us much tighter specifications and superior consistency across batches.</a:t>
            </a:r>
          </a:p>
          <a:p>
            <a:r>
              <a:rPr lang="en-US"/>
              <a:t>Alongside this, we have modernized our production infrastructure, enhanced automation, and strengthened our internal quality architecture. This allows us to offer our partners a more robust, more predictable, and more scalable supply of high-performance lipids.</a:t>
            </a:r>
          </a:p>
          <a:p>
            <a:r>
              <a:rPr lang="en-US"/>
              <a:t>These advancements are also what enable next-generation innovations like </a:t>
            </a:r>
            <a:r>
              <a:rPr lang="en-US" err="1"/>
              <a:t>EssentiOmega</a:t>
            </a:r>
            <a:r>
              <a:rPr lang="en-US"/>
              <a:t> Nova Senses and Ruby-O — technologies that simply wouldn’t be possible without this renewed foundation.</a:t>
            </a:r>
          </a:p>
          <a:p>
            <a:r>
              <a:rPr lang="en-US"/>
              <a:t>For partners like </a:t>
            </a:r>
            <a:r>
              <a:rPr lang="en-US" err="1"/>
              <a:t>OurVita</a:t>
            </a:r>
            <a:r>
              <a:rPr lang="en-US"/>
              <a:t>, this means a stronger, more reliable Naturmega, fully prepared to support long-term growth and premium product development.</a:t>
            </a:r>
          </a:p>
          <a:p>
            <a:endParaRPr lang="es-CO" sz="130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AB526-0567-47A2-9CCA-10FFCB960624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2261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E70A9-7858-7BA0-9A97-A3BAF025D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39794B9-4DC0-D7BB-E452-401CA1EFD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4F44661-FA23-A91B-BC17-0F89E4EE5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DFFFCE8-A56C-8D06-EF3E-2625EF47C1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67861-4CF9-4E6F-A6A2-2FD4685AD75D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7383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67861-4CF9-4E6F-A6A2-2FD4685AD75D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1739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300">
                <a:hlinkClick r:id="rId3" tooltip="Compartir vínculo"/>
              </a:rPr>
              <a:t>https://youtu.be/OPVhuIBse4c</a:t>
            </a:r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67861-4CF9-4E6F-A6A2-2FD4685AD75D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53107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DE21F-153A-A006-D2FB-9613CEFDF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6E32AE0-8F24-250C-4D68-55DCFE315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8430E7C-07D4-BC0A-94A4-20B7A43EE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Naturmega is built on a simple idea: to empower health-forward brands with clinically proven lipid platforms, scalable innovation, and sustainable manufacturing.</a:t>
            </a:r>
          </a:p>
          <a:p>
            <a:r>
              <a:rPr lang="en-US"/>
              <a:t>We have over 17 years of experience in omega-3 innovation, producing high-purity EPA and DHA ingredients for the nutritional space.</a:t>
            </a:r>
          </a:p>
          <a:p>
            <a:r>
              <a:rPr lang="en-US"/>
              <a:t>At the core of our expertise is our </a:t>
            </a:r>
            <a:r>
              <a:rPr lang="en-US" b="1"/>
              <a:t>Innovation Center</a:t>
            </a:r>
            <a:r>
              <a:rPr lang="en-US"/>
              <a:t> and </a:t>
            </a:r>
            <a:r>
              <a:rPr lang="en-US" b="1"/>
              <a:t>Latin America’s first supercritical CO₂ facility</a:t>
            </a:r>
            <a:r>
              <a:rPr lang="en-US"/>
              <a:t>, where we combine molecular distillation and enzymatic biotech to develop high-performance lipids like </a:t>
            </a:r>
            <a:r>
              <a:rPr lang="en-US" b="1"/>
              <a:t>Ruby-O®</a:t>
            </a:r>
            <a:r>
              <a:rPr lang="en-US"/>
              <a:t> — our patented phospholipid platform that delivers next-gen absorption and clinical results.</a:t>
            </a:r>
          </a:p>
          <a:p>
            <a:r>
              <a:rPr lang="en-US"/>
              <a:t>Beyond supplying ingredients, we </a:t>
            </a:r>
            <a:r>
              <a:rPr lang="en-US" b="1"/>
              <a:t>co-develop customized, clinically supported products</a:t>
            </a:r>
            <a:r>
              <a:rPr lang="en-US"/>
              <a:t> — helping brands move from idea to shelf. As mentioned, our portfolio spans medium and high concentrates, high-DHA algae oils, and tailored phospholipid systems.</a:t>
            </a:r>
          </a:p>
          <a:p>
            <a:endParaRPr lang="en-US"/>
          </a:p>
          <a:p>
            <a:r>
              <a:rPr lang="en-US"/>
              <a:t>Our operations are globally certified, sustainably sourced, and supported by a presence in over 30 countries.</a:t>
            </a:r>
          </a:p>
          <a:p>
            <a:endParaRPr lang="en-US"/>
          </a:p>
          <a:p>
            <a:r>
              <a:rPr lang="en-US"/>
              <a:t>And through our partnership with </a:t>
            </a:r>
            <a:r>
              <a:rPr lang="en-US" b="1"/>
              <a:t>Originates</a:t>
            </a:r>
            <a:r>
              <a:rPr lang="en-US"/>
              <a:t>, we bring this lipid science to the U.S. market — combining </a:t>
            </a:r>
            <a:r>
              <a:rPr lang="en-US" err="1"/>
              <a:t>Naturmega’s</a:t>
            </a:r>
            <a:r>
              <a:rPr lang="en-US"/>
              <a:t> innovation and manufacturing capabilities with a distributor that understands the needs of the U.S. supplement market. Originates supports strategic access, commercial rollout, and customer relationships across the omega-3 and advanced lipids category.</a:t>
            </a:r>
          </a:p>
          <a:p>
            <a:endParaRPr lang="en-US"/>
          </a:p>
          <a:p>
            <a:r>
              <a:rPr lang="en-US" err="1"/>
              <a:t>ogether</a:t>
            </a:r>
            <a:r>
              <a:rPr lang="en-US"/>
              <a:t>, we’re placing special focus on </a:t>
            </a:r>
            <a:r>
              <a:rPr lang="en-US" b="1"/>
              <a:t>Ruby-O®</a:t>
            </a:r>
            <a:r>
              <a:rPr lang="en-US"/>
              <a:t>, our patented phospholipid platform, to help forward-thinking U.S. brands access clinically backed, next-generation omega-3 solutions with commercial support and speed.</a:t>
            </a:r>
          </a:p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9627DEB-986A-98BC-9DAB-C5B1A52E23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E192-C23A-4C9A-AAD1-9A591475853B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40553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F4741-EB1B-B1AB-8B6C-94CF0F6FE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234E0B1-1A2B-F6F2-ADC0-C8ABE753E0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2CF5EFC-A612-4931-C5DE-88C46CDD88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293818D-C02A-B873-4D91-1F2031A87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E192-C23A-4C9A-AAD1-9A591475853B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02810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Sustainability isn’t just a checklist for us, it’s embedded in how we think, operate, and innovate.</a:t>
            </a:r>
          </a:p>
          <a:p>
            <a:r>
              <a:rPr lang="en-US"/>
              <a:t>At Naturmega, we use enzymatic technologies that significantly lower emissions, and we source our marine and algae lipids responsibly from certified, traceable partners.</a:t>
            </a:r>
          </a:p>
          <a:p>
            <a:r>
              <a:rPr lang="en-US"/>
              <a:t>But our commitment goes beyond the environment. For more than 17 years, we’ve supported education and well-being in the communities that surround us, because we believe long-term impact starts locally.</a:t>
            </a:r>
          </a:p>
          <a:p>
            <a:r>
              <a:rPr lang="en-US"/>
              <a:t>We’re proud to be </a:t>
            </a:r>
            <a:r>
              <a:rPr lang="en-US" err="1"/>
              <a:t>EcoVadis</a:t>
            </a:r>
            <a:r>
              <a:rPr lang="en-US"/>
              <a:t>-certified, and we continue to push for circular practices, like future biodiesel generation and closed-loop solvent systems.</a:t>
            </a:r>
          </a:p>
          <a:p>
            <a:r>
              <a:rPr lang="en-US"/>
              <a:t>For us, sustainability is not a separate department, it’s part of every decision we make, from the molecule to the marketplace. Its important to point this out.</a:t>
            </a:r>
          </a:p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67861-4CF9-4E6F-A6A2-2FD4685AD75D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2889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D775E-4AB3-1DEA-2814-99CE072D9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851AE69-C1E3-73FB-99D8-F72C779BB2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FCE8B61-08AE-D130-55EA-653EAF49C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Innovation at </a:t>
            </a:r>
            <a:r>
              <a:rPr lang="en-US" err="1"/>
              <a:t>Naturmega</a:t>
            </a:r>
            <a:r>
              <a:rPr lang="en-US"/>
              <a:t> is more than a mindset — it’s built into our infrastructure.</a:t>
            </a:r>
          </a:p>
          <a:p>
            <a:r>
              <a:rPr lang="en-US"/>
              <a:t>Our </a:t>
            </a:r>
            <a:r>
              <a:rPr lang="en-US" b="1"/>
              <a:t>Innovation Center</a:t>
            </a:r>
            <a:r>
              <a:rPr lang="en-US"/>
              <a:t> serves as an integrated R&amp;D and pilot-scale hub where science meets execution. It brings together </a:t>
            </a:r>
            <a:r>
              <a:rPr lang="en-US" b="1"/>
              <a:t>advanced lipid technologies</a:t>
            </a:r>
            <a:r>
              <a:rPr lang="en-US"/>
              <a:t> — including enzymatic bioconversion, molecular distillation, and supercritical CO₂ — to develop and scale next-generation lipid-based solutions.</a:t>
            </a:r>
          </a:p>
          <a:p>
            <a:r>
              <a:rPr lang="en-US"/>
              <a:t>But it’s not just about what we make — it’s how we collaborate. The Center enables true co-creation with partners through </a:t>
            </a:r>
            <a:r>
              <a:rPr lang="en-US" b="1"/>
              <a:t>prototype development</a:t>
            </a:r>
            <a:r>
              <a:rPr lang="en-US"/>
              <a:t>, </a:t>
            </a:r>
            <a:r>
              <a:rPr lang="en-US" b="1"/>
              <a:t>custom delivery formats</a:t>
            </a:r>
            <a:r>
              <a:rPr lang="en-US"/>
              <a:t>, and </a:t>
            </a:r>
            <a:r>
              <a:rPr lang="en-US" b="1"/>
              <a:t>clinically relevant formulations</a:t>
            </a:r>
            <a:r>
              <a:rPr lang="en-US"/>
              <a:t> enhanced by our patented Ruby-O® platform.</a:t>
            </a:r>
          </a:p>
          <a:p>
            <a:r>
              <a:rPr lang="en-US"/>
              <a:t>Supported by a network of </a:t>
            </a:r>
            <a:r>
              <a:rPr lang="en-US" b="1"/>
              <a:t>CROs, scientific advisors, and universities</a:t>
            </a:r>
            <a:r>
              <a:rPr lang="en-US"/>
              <a:t>, and fueled by </a:t>
            </a:r>
            <a:r>
              <a:rPr lang="en-US" b="1"/>
              <a:t>real-time market intelligence</a:t>
            </a:r>
            <a:r>
              <a:rPr lang="en-US"/>
              <a:t>, we help brands translate innovation into launch-ready products with scientific credibility and commercial agility.</a:t>
            </a:r>
          </a:p>
          <a:p>
            <a:r>
              <a:rPr lang="en-US"/>
              <a:t>For companies looking to lead in heart health, cognition, women’s wellness, or performance nutrition — this is where breakthrough ideas become real.</a:t>
            </a:r>
          </a:p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8F0E0F-2DD6-DB16-FBB7-B439108C68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E192-C23A-4C9A-AAD1-9A591475853B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24678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0C5B0-724C-8376-A512-1052F1EC0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D3104BF-FC29-9128-8556-A50FCAA47B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7B724A3-9A01-0C37-C44C-9278B865C4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 </a:t>
            </a:r>
            <a:r>
              <a:rPr lang="en-US" err="1"/>
              <a:t>Naturmega</a:t>
            </a:r>
            <a:r>
              <a:rPr lang="en-US"/>
              <a:t>, we go far beyond supplying oil — we’re true innovation partners.</a:t>
            </a:r>
          </a:p>
          <a:p>
            <a:r>
              <a:rPr lang="en-US"/>
              <a:t>Through our R&amp;D and pilot capabilities, we co-develop differentiated, health-forward products — from early concept to scalable, market-ready solutions. Whether you're building a new omega-3 line or enhancing an existing formula, we bring technical expertise, speed, and flexibility to the table.</a:t>
            </a:r>
          </a:p>
          <a:p>
            <a:r>
              <a:rPr lang="en-US"/>
              <a:t>Our supply chains are traceable, certified, and responsibly sourced — from wild-caught fish to high-DHA algae — ensuring both performance and sustainability.</a:t>
            </a:r>
          </a:p>
          <a:p>
            <a:r>
              <a:rPr lang="en-US"/>
              <a:t>We support applied science and clinical development to strengthen health claims and position our partners as leaders in evidence-based products.</a:t>
            </a:r>
          </a:p>
          <a:p>
            <a:r>
              <a:rPr lang="en-US"/>
              <a:t>Our work spans key health territories where lipids matter most: cardiovascular, brain, women’s health, sports recovery, vision, and more. And our team is skilled in helping brands prototype and launch in the formats consumers demand — from </a:t>
            </a:r>
            <a:r>
              <a:rPr lang="en-US" err="1"/>
              <a:t>softgels</a:t>
            </a:r>
            <a:r>
              <a:rPr lang="en-US"/>
              <a:t> to emulsions, powders, and gummies.</a:t>
            </a:r>
          </a:p>
          <a:p>
            <a:r>
              <a:rPr lang="en-US"/>
              <a:t>With advanced manufacturing technologies, customizable delivery systems, and a deep understanding of regulatory and category dynamics, we help bring bold new lipid-based innovations to life — faster and smarter.</a:t>
            </a:r>
          </a:p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4D86BCB-E8F7-506E-996E-1E5A49AE6A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E192-C23A-4C9A-AAD1-9A591475853B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68679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D8233-C3E6-B988-4F7A-9AD9EF657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556FEF0-4E48-1B66-FC2D-229402DAF3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5122035-17C6-9163-1801-A613B3DF8E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Meterle un </a:t>
            </a:r>
            <a:r>
              <a:rPr lang="es-MX" err="1"/>
              <a:t>tagline</a:t>
            </a:r>
            <a:r>
              <a:rPr lang="es-MX"/>
              <a:t> en español como orientado al beneficio directo.</a:t>
            </a:r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F63A530-0F20-2611-2FD0-8A26457F80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AE192-C23A-4C9A-AAD1-9A591475853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324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631962D5-22C4-2991-C3AF-6817A4AE07FA}"/>
              </a:ext>
            </a:extLst>
          </p:cNvPr>
          <p:cNvSpPr/>
          <p:nvPr userDrawn="1"/>
        </p:nvSpPr>
        <p:spPr>
          <a:xfrm>
            <a:off x="8317355" y="220085"/>
            <a:ext cx="3719002" cy="1284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FA0BA387-2DC4-66F2-3142-E1166D69F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98297" y="220085"/>
            <a:ext cx="1056420" cy="30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88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EBCA-87B9-49DE-B565-B71F29BB6228}" type="datetimeFigureOut">
              <a:rPr lang="es-CO" smtClean="0"/>
              <a:t>28/01/2026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88B6-AE05-42B0-B836-6CFF77129E6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23650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EBCA-87B9-49DE-B565-B71F29BB6228}" type="datetimeFigureOut">
              <a:rPr lang="es-CO" smtClean="0"/>
              <a:t>28/01/2026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88B6-AE05-42B0-B836-6CFF77129E6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11844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4536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353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EBCA-87B9-49DE-B565-B71F29BB6228}" type="datetimeFigureOut">
              <a:rPr lang="es-CO" smtClean="0"/>
              <a:t>28/01/2026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88B6-AE05-42B0-B836-6CFF77129E6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00153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460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194E5-0F01-6243-B9BE-2DF521597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123229-1A36-1349-9C7B-AD9C01A3A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EBFB44-859C-1E4F-86AF-2CA56F035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F0B-D83E-7C4D-BFA8-30084374C502}" type="datetimeFigureOut">
              <a:rPr lang="es-ES_tradnl" smtClean="0"/>
              <a:t>28/01/2026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640ADA-4506-3542-9918-0973D19CC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7133FB-5E73-0A49-B37E-E0F69E004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E1FF-32FB-0E4A-A120-0A7AAEBBCB55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8" name="Imagen 7" descr="Imagen 12">
            <a:extLst>
              <a:ext uri="{FF2B5EF4-FFF2-40B4-BE49-F238E27FC236}">
                <a16:creationId xmlns:a16="http://schemas.microsoft.com/office/drawing/2014/main" id="{206392FA-95E5-2982-3250-4353E51C6E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20406" t="1793" r="773" b="19690"/>
          <a:stretch/>
        </p:blipFill>
        <p:spPr>
          <a:xfrm rot="10800000">
            <a:off x="0" y="1"/>
            <a:ext cx="12192001" cy="68579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4029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FA0BA387-2DC4-66F2-3142-E1166D69F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37337" y="221771"/>
            <a:ext cx="1056420" cy="30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7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38A25BD-4D54-EB3D-7776-5E5B8CA191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10A967FA-9668-BA81-4328-8F89714523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35148" y="-62015"/>
            <a:ext cx="11277426" cy="6982030"/>
          </a:xfrm>
          <a:prstGeom prst="rect">
            <a:avLst/>
          </a:prstGeom>
        </p:spPr>
      </p:pic>
      <p:grpSp>
        <p:nvGrpSpPr>
          <p:cNvPr id="3" name="Gráfico 14">
            <a:extLst>
              <a:ext uri="{FF2B5EF4-FFF2-40B4-BE49-F238E27FC236}">
                <a16:creationId xmlns:a16="http://schemas.microsoft.com/office/drawing/2014/main" id="{ABDCB56D-A4AA-4876-FA88-A53CF1B98CF5}"/>
              </a:ext>
            </a:extLst>
          </p:cNvPr>
          <p:cNvGrpSpPr/>
          <p:nvPr/>
        </p:nvGrpSpPr>
        <p:grpSpPr>
          <a:xfrm>
            <a:off x="1946092" y="900483"/>
            <a:ext cx="1033447" cy="1027643"/>
            <a:chOff x="1946092" y="900483"/>
            <a:chExt cx="1033447" cy="1027643"/>
          </a:xfrm>
          <a:solidFill>
            <a:schemeClr val="bg1"/>
          </a:solidFill>
        </p:grpSpPr>
        <p:grpSp>
          <p:nvGrpSpPr>
            <p:cNvPr id="4" name="Gráfico 14">
              <a:extLst>
                <a:ext uri="{FF2B5EF4-FFF2-40B4-BE49-F238E27FC236}">
                  <a16:creationId xmlns:a16="http://schemas.microsoft.com/office/drawing/2014/main" id="{9FB6C435-7773-1907-6B97-F26CCF55ADFA}"/>
                </a:ext>
              </a:extLst>
            </p:cNvPr>
            <p:cNvGrpSpPr/>
            <p:nvPr/>
          </p:nvGrpSpPr>
          <p:grpSpPr>
            <a:xfrm>
              <a:off x="2004157" y="1487051"/>
              <a:ext cx="559717" cy="284468"/>
              <a:chOff x="2004157" y="1487051"/>
              <a:chExt cx="559717" cy="284468"/>
            </a:xfrm>
            <a:grpFill/>
          </p:grpSpPr>
          <p:sp>
            <p:nvSpPr>
              <p:cNvPr id="5" name="Forma libre: forma 4">
                <a:extLst>
                  <a:ext uri="{FF2B5EF4-FFF2-40B4-BE49-F238E27FC236}">
                    <a16:creationId xmlns:a16="http://schemas.microsoft.com/office/drawing/2014/main" id="{7AB9B259-FDB1-72A2-A7AE-9D70F9667768}"/>
                  </a:ext>
                </a:extLst>
              </p:cNvPr>
              <p:cNvSpPr/>
              <p:nvPr/>
            </p:nvSpPr>
            <p:spPr>
              <a:xfrm>
                <a:off x="2514732" y="1487051"/>
                <a:ext cx="49142" cy="49124"/>
              </a:xfrm>
              <a:custGeom>
                <a:avLst/>
                <a:gdLst>
                  <a:gd name="csX0" fmla="*/ 40957 w 49142"/>
                  <a:gd name="csY0" fmla="*/ 42906 h 49124"/>
                  <a:gd name="csX1" fmla="*/ 42924 w 49142"/>
                  <a:gd name="csY1" fmla="*/ 8186 h 49124"/>
                  <a:gd name="csX2" fmla="*/ 8204 w 49142"/>
                  <a:gd name="csY2" fmla="*/ 6218 h 49124"/>
                  <a:gd name="csX3" fmla="*/ 566 w 49142"/>
                  <a:gd name="csY3" fmla="*/ 19296 h 49124"/>
                  <a:gd name="csX4" fmla="*/ 6237 w 49142"/>
                  <a:gd name="csY4" fmla="*/ 40939 h 49124"/>
                  <a:gd name="csX5" fmla="*/ 40957 w 49142"/>
                  <a:gd name="csY5" fmla="*/ 42906 h 4912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49142" h="49124">
                    <a:moveTo>
                      <a:pt x="40957" y="42906"/>
                    </a:moveTo>
                    <a:cubicBezTo>
                      <a:pt x="51026" y="33879"/>
                      <a:pt x="51952" y="18255"/>
                      <a:pt x="42924" y="8186"/>
                    </a:cubicBezTo>
                    <a:cubicBezTo>
                      <a:pt x="33897" y="-1883"/>
                      <a:pt x="18273" y="-2809"/>
                      <a:pt x="8204" y="6218"/>
                    </a:cubicBezTo>
                    <a:cubicBezTo>
                      <a:pt x="4153" y="9806"/>
                      <a:pt x="1607" y="14436"/>
                      <a:pt x="566" y="19296"/>
                    </a:cubicBezTo>
                    <a:cubicBezTo>
                      <a:pt x="-1055" y="26703"/>
                      <a:pt x="797" y="34805"/>
                      <a:pt x="6237" y="40939"/>
                    </a:cubicBezTo>
                    <a:cubicBezTo>
                      <a:pt x="15264" y="51008"/>
                      <a:pt x="30888" y="51933"/>
                      <a:pt x="40957" y="42906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6" name="Forma libre: forma 5">
                <a:extLst>
                  <a:ext uri="{FF2B5EF4-FFF2-40B4-BE49-F238E27FC236}">
                    <a16:creationId xmlns:a16="http://schemas.microsoft.com/office/drawing/2014/main" id="{50D75777-D874-E504-5D78-F7E0A6AECD0E}"/>
                  </a:ext>
                </a:extLst>
              </p:cNvPr>
              <p:cNvSpPr/>
              <p:nvPr/>
            </p:nvSpPr>
            <p:spPr>
              <a:xfrm>
                <a:off x="2493372" y="1547160"/>
                <a:ext cx="54951" cy="55023"/>
              </a:xfrm>
              <a:custGeom>
                <a:avLst/>
                <a:gdLst>
                  <a:gd name="csX0" fmla="*/ 52595 w 54951"/>
                  <a:gd name="csY0" fmla="*/ 16360 h 55023"/>
                  <a:gd name="csX1" fmla="*/ 16370 w 54951"/>
                  <a:gd name="csY1" fmla="*/ 2357 h 55023"/>
                  <a:gd name="csX2" fmla="*/ 1903 w 54951"/>
                  <a:gd name="csY2" fmla="*/ 17518 h 55023"/>
                  <a:gd name="csX3" fmla="*/ 630 w 54951"/>
                  <a:gd name="csY3" fmla="*/ 21684 h 55023"/>
                  <a:gd name="csX4" fmla="*/ 2366 w 54951"/>
                  <a:gd name="csY4" fmla="*/ 38581 h 55023"/>
                  <a:gd name="csX5" fmla="*/ 17527 w 54951"/>
                  <a:gd name="csY5" fmla="*/ 53164 h 55023"/>
                  <a:gd name="csX6" fmla="*/ 38591 w 54951"/>
                  <a:gd name="csY6" fmla="*/ 52701 h 55023"/>
                  <a:gd name="csX7" fmla="*/ 52595 w 54951"/>
                  <a:gd name="csY7" fmla="*/ 16476 h 5502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54951" h="55023">
                    <a:moveTo>
                      <a:pt x="52595" y="16360"/>
                    </a:moveTo>
                    <a:cubicBezTo>
                      <a:pt x="46461" y="2472"/>
                      <a:pt x="30258" y="-3777"/>
                      <a:pt x="16370" y="2357"/>
                    </a:cubicBezTo>
                    <a:cubicBezTo>
                      <a:pt x="9657" y="5366"/>
                      <a:pt x="4449" y="10689"/>
                      <a:pt x="1903" y="17518"/>
                    </a:cubicBezTo>
                    <a:cubicBezTo>
                      <a:pt x="1325" y="18906"/>
                      <a:pt x="977" y="20295"/>
                      <a:pt x="630" y="21684"/>
                    </a:cubicBezTo>
                    <a:cubicBezTo>
                      <a:pt x="-643" y="27355"/>
                      <a:pt x="51" y="33142"/>
                      <a:pt x="2366" y="38581"/>
                    </a:cubicBezTo>
                    <a:cubicBezTo>
                      <a:pt x="5375" y="45294"/>
                      <a:pt x="10699" y="50502"/>
                      <a:pt x="17527" y="53164"/>
                    </a:cubicBezTo>
                    <a:cubicBezTo>
                      <a:pt x="24356" y="55826"/>
                      <a:pt x="31878" y="55594"/>
                      <a:pt x="38591" y="52701"/>
                    </a:cubicBezTo>
                    <a:cubicBezTo>
                      <a:pt x="52479" y="46567"/>
                      <a:pt x="58729" y="30364"/>
                      <a:pt x="52595" y="16476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8" name="Forma libre: forma 7">
                <a:extLst>
                  <a:ext uri="{FF2B5EF4-FFF2-40B4-BE49-F238E27FC236}">
                    <a16:creationId xmlns:a16="http://schemas.microsoft.com/office/drawing/2014/main" id="{7FD4165E-1F99-D770-5A99-FCCF4497B14E}"/>
                  </a:ext>
                </a:extLst>
              </p:cNvPr>
              <p:cNvSpPr/>
              <p:nvPr/>
            </p:nvSpPr>
            <p:spPr>
              <a:xfrm>
                <a:off x="2447369" y="1606265"/>
                <a:ext cx="61447" cy="61464"/>
              </a:xfrm>
              <a:custGeom>
                <a:avLst/>
                <a:gdLst>
                  <a:gd name="csX0" fmla="*/ 61448 w 61447"/>
                  <a:gd name="csY0" fmla="*/ 27622 h 61464"/>
                  <a:gd name="csX1" fmla="*/ 50221 w 61447"/>
                  <a:gd name="csY1" fmla="*/ 6906 h 61464"/>
                  <a:gd name="csX2" fmla="*/ 27653 w 61447"/>
                  <a:gd name="csY2" fmla="*/ 193 h 61464"/>
                  <a:gd name="csX3" fmla="*/ 687 w 61447"/>
                  <a:gd name="csY3" fmla="*/ 24266 h 61464"/>
                  <a:gd name="csX4" fmla="*/ 108 w 61447"/>
                  <a:gd name="csY4" fmla="*/ 33872 h 61464"/>
                  <a:gd name="csX5" fmla="*/ 33787 w 61447"/>
                  <a:gd name="csY5" fmla="*/ 61301 h 61464"/>
                  <a:gd name="csX6" fmla="*/ 61216 w 61447"/>
                  <a:gd name="csY6" fmla="*/ 27622 h 61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61447" h="61464">
                    <a:moveTo>
                      <a:pt x="61448" y="27622"/>
                    </a:moveTo>
                    <a:cubicBezTo>
                      <a:pt x="60637" y="19405"/>
                      <a:pt x="56703" y="12114"/>
                      <a:pt x="50221" y="6906"/>
                    </a:cubicBezTo>
                    <a:cubicBezTo>
                      <a:pt x="43856" y="1698"/>
                      <a:pt x="35870" y="-733"/>
                      <a:pt x="27653" y="193"/>
                    </a:cubicBezTo>
                    <a:cubicBezTo>
                      <a:pt x="14112" y="1582"/>
                      <a:pt x="3465" y="11651"/>
                      <a:pt x="687" y="24266"/>
                    </a:cubicBezTo>
                    <a:cubicBezTo>
                      <a:pt x="-7" y="27391"/>
                      <a:pt x="-123" y="30516"/>
                      <a:pt x="108" y="33872"/>
                    </a:cubicBezTo>
                    <a:cubicBezTo>
                      <a:pt x="1844" y="50769"/>
                      <a:pt x="17006" y="63037"/>
                      <a:pt x="33787" y="61301"/>
                    </a:cubicBezTo>
                    <a:cubicBezTo>
                      <a:pt x="50684" y="59565"/>
                      <a:pt x="62952" y="44404"/>
                      <a:pt x="61216" y="27622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9" name="Forma libre: forma 8">
                <a:extLst>
                  <a:ext uri="{FF2B5EF4-FFF2-40B4-BE49-F238E27FC236}">
                    <a16:creationId xmlns:a16="http://schemas.microsoft.com/office/drawing/2014/main" id="{1FD3836E-A4D0-8DF8-1AFC-16CF90C00C83}"/>
                  </a:ext>
                </a:extLst>
              </p:cNvPr>
              <p:cNvSpPr/>
              <p:nvPr/>
            </p:nvSpPr>
            <p:spPr>
              <a:xfrm>
                <a:off x="2374815" y="1655662"/>
                <a:ext cx="69172" cy="69172"/>
              </a:xfrm>
              <a:custGeom>
                <a:avLst/>
                <a:gdLst>
                  <a:gd name="csX0" fmla="*/ 27294 w 69172"/>
                  <a:gd name="csY0" fmla="*/ 68382 h 69172"/>
                  <a:gd name="csX1" fmla="*/ 68380 w 69172"/>
                  <a:gd name="csY1" fmla="*/ 41879 h 69172"/>
                  <a:gd name="csX2" fmla="*/ 68380 w 69172"/>
                  <a:gd name="csY2" fmla="*/ 41879 h 69172"/>
                  <a:gd name="csX3" fmla="*/ 63634 w 69172"/>
                  <a:gd name="csY3" fmla="*/ 15838 h 69172"/>
                  <a:gd name="csX4" fmla="*/ 41876 w 69172"/>
                  <a:gd name="csY4" fmla="*/ 793 h 69172"/>
                  <a:gd name="csX5" fmla="*/ 15836 w 69172"/>
                  <a:gd name="csY5" fmla="*/ 5538 h 69172"/>
                  <a:gd name="csX6" fmla="*/ 791 w 69172"/>
                  <a:gd name="csY6" fmla="*/ 27296 h 69172"/>
                  <a:gd name="csX7" fmla="*/ 791 w 69172"/>
                  <a:gd name="csY7" fmla="*/ 27296 h 69172"/>
                  <a:gd name="csX8" fmla="*/ 27294 w 69172"/>
                  <a:gd name="csY8" fmla="*/ 68382 h 6917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69172" h="69172">
                    <a:moveTo>
                      <a:pt x="27294" y="68382"/>
                    </a:moveTo>
                    <a:cubicBezTo>
                      <a:pt x="45927" y="72432"/>
                      <a:pt x="64329" y="60512"/>
                      <a:pt x="68380" y="41879"/>
                    </a:cubicBezTo>
                    <a:lnTo>
                      <a:pt x="68380" y="41879"/>
                    </a:lnTo>
                    <a:cubicBezTo>
                      <a:pt x="70347" y="32851"/>
                      <a:pt x="68611" y="23593"/>
                      <a:pt x="63634" y="15838"/>
                    </a:cubicBezTo>
                    <a:cubicBezTo>
                      <a:pt x="58658" y="8084"/>
                      <a:pt x="50904" y="2760"/>
                      <a:pt x="41876" y="793"/>
                    </a:cubicBezTo>
                    <a:cubicBezTo>
                      <a:pt x="32849" y="-1175"/>
                      <a:pt x="23590" y="561"/>
                      <a:pt x="15836" y="5538"/>
                    </a:cubicBezTo>
                    <a:cubicBezTo>
                      <a:pt x="8082" y="10515"/>
                      <a:pt x="2758" y="18269"/>
                      <a:pt x="791" y="27296"/>
                    </a:cubicBezTo>
                    <a:lnTo>
                      <a:pt x="791" y="27296"/>
                    </a:lnTo>
                    <a:cubicBezTo>
                      <a:pt x="-3260" y="45929"/>
                      <a:pt x="8660" y="64331"/>
                      <a:pt x="27294" y="68382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id="{8CC42F0B-9266-A476-7182-0D90A9DF96EC}"/>
                  </a:ext>
                </a:extLst>
              </p:cNvPr>
              <p:cNvSpPr/>
              <p:nvPr/>
            </p:nvSpPr>
            <p:spPr>
              <a:xfrm>
                <a:off x="2276013" y="1685342"/>
                <a:ext cx="77774" cy="77760"/>
              </a:xfrm>
              <a:custGeom>
                <a:avLst/>
                <a:gdLst>
                  <a:gd name="csX0" fmla="*/ 5269 w 77774"/>
                  <a:gd name="csY0" fmla="*/ 19259 h 77760"/>
                  <a:gd name="csX1" fmla="*/ 871 w 77774"/>
                  <a:gd name="csY1" fmla="*/ 30601 h 77760"/>
                  <a:gd name="csX2" fmla="*/ 19388 w 77774"/>
                  <a:gd name="csY2" fmla="*/ 72497 h 77760"/>
                  <a:gd name="csX3" fmla="*/ 72510 w 77774"/>
                  <a:gd name="csY3" fmla="*/ 58377 h 77760"/>
                  <a:gd name="csX4" fmla="*/ 58391 w 77774"/>
                  <a:gd name="csY4" fmla="*/ 5255 h 77760"/>
                  <a:gd name="csX5" fmla="*/ 28878 w 77774"/>
                  <a:gd name="csY5" fmla="*/ 1320 h 77760"/>
                  <a:gd name="csX6" fmla="*/ 5153 w 77774"/>
                  <a:gd name="csY6" fmla="*/ 19375 h 7776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77774" h="77760">
                    <a:moveTo>
                      <a:pt x="5269" y="19259"/>
                    </a:moveTo>
                    <a:cubicBezTo>
                      <a:pt x="3186" y="22847"/>
                      <a:pt x="1681" y="26666"/>
                      <a:pt x="871" y="30601"/>
                    </a:cubicBezTo>
                    <a:cubicBezTo>
                      <a:pt x="-2601" y="46572"/>
                      <a:pt x="4459" y="63817"/>
                      <a:pt x="19388" y="72497"/>
                    </a:cubicBezTo>
                    <a:cubicBezTo>
                      <a:pt x="37906" y="83260"/>
                      <a:pt x="61747" y="77011"/>
                      <a:pt x="72510" y="58377"/>
                    </a:cubicBezTo>
                    <a:cubicBezTo>
                      <a:pt x="83274" y="39860"/>
                      <a:pt x="77024" y="16019"/>
                      <a:pt x="58391" y="5255"/>
                    </a:cubicBezTo>
                    <a:cubicBezTo>
                      <a:pt x="49364" y="47"/>
                      <a:pt x="38947" y="-1342"/>
                      <a:pt x="28878" y="1320"/>
                    </a:cubicBezTo>
                    <a:cubicBezTo>
                      <a:pt x="18810" y="3982"/>
                      <a:pt x="10477" y="10348"/>
                      <a:pt x="5153" y="19375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id="{40C19F3C-B053-1458-C7A1-FEB674A05687}"/>
                  </a:ext>
                </a:extLst>
              </p:cNvPr>
              <p:cNvSpPr/>
              <p:nvPr/>
            </p:nvSpPr>
            <p:spPr>
              <a:xfrm>
                <a:off x="2155401" y="1683692"/>
                <a:ext cx="87880" cy="87827"/>
              </a:xfrm>
              <a:custGeom>
                <a:avLst/>
                <a:gdLst>
                  <a:gd name="csX0" fmla="*/ 87804 w 87880"/>
                  <a:gd name="csY0" fmla="*/ 46370 h 87827"/>
                  <a:gd name="csX1" fmla="*/ 76694 w 87880"/>
                  <a:gd name="csY1" fmla="*/ 14659 h 87827"/>
                  <a:gd name="csX2" fmla="*/ 46371 w 87880"/>
                  <a:gd name="csY2" fmla="*/ 77 h 87827"/>
                  <a:gd name="csX3" fmla="*/ 14660 w 87880"/>
                  <a:gd name="csY3" fmla="*/ 11187 h 87827"/>
                  <a:gd name="csX4" fmla="*/ 1003 w 87880"/>
                  <a:gd name="csY4" fmla="*/ 34566 h 87827"/>
                  <a:gd name="csX5" fmla="*/ 11188 w 87880"/>
                  <a:gd name="csY5" fmla="*/ 73221 h 87827"/>
                  <a:gd name="csX6" fmla="*/ 73222 w 87880"/>
                  <a:gd name="csY6" fmla="*/ 76693 h 87827"/>
                  <a:gd name="csX7" fmla="*/ 87804 w 87880"/>
                  <a:gd name="csY7" fmla="*/ 46370 h 878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87880" h="87827">
                    <a:moveTo>
                      <a:pt x="87804" y="46370"/>
                    </a:moveTo>
                    <a:cubicBezTo>
                      <a:pt x="88498" y="34681"/>
                      <a:pt x="84448" y="23339"/>
                      <a:pt x="76694" y="14659"/>
                    </a:cubicBezTo>
                    <a:cubicBezTo>
                      <a:pt x="68824" y="5979"/>
                      <a:pt x="58060" y="771"/>
                      <a:pt x="46371" y="77"/>
                    </a:cubicBezTo>
                    <a:cubicBezTo>
                      <a:pt x="34682" y="-618"/>
                      <a:pt x="23340" y="3433"/>
                      <a:pt x="14660" y="11187"/>
                    </a:cubicBezTo>
                    <a:cubicBezTo>
                      <a:pt x="7484" y="17553"/>
                      <a:pt x="2971" y="25885"/>
                      <a:pt x="1003" y="34566"/>
                    </a:cubicBezTo>
                    <a:cubicBezTo>
                      <a:pt x="-1890" y="47875"/>
                      <a:pt x="1466" y="62342"/>
                      <a:pt x="11188" y="73221"/>
                    </a:cubicBezTo>
                    <a:cubicBezTo>
                      <a:pt x="27275" y="91275"/>
                      <a:pt x="55167" y="92780"/>
                      <a:pt x="73222" y="76693"/>
                    </a:cubicBezTo>
                    <a:cubicBezTo>
                      <a:pt x="81902" y="68823"/>
                      <a:pt x="87110" y="58060"/>
                      <a:pt x="87804" y="46370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A4061D87-EE5C-E14E-BD54-CC45800163E6}"/>
                  </a:ext>
                </a:extLst>
              </p:cNvPr>
              <p:cNvSpPr/>
              <p:nvPr/>
            </p:nvSpPr>
            <p:spPr>
              <a:xfrm>
                <a:off x="2004157" y="1616572"/>
                <a:ext cx="125050" cy="101567"/>
              </a:xfrm>
              <a:custGeom>
                <a:avLst/>
                <a:gdLst>
                  <a:gd name="csX0" fmla="*/ 125050 w 125050"/>
                  <a:gd name="csY0" fmla="*/ 91848 h 101567"/>
                  <a:gd name="csX1" fmla="*/ 97853 w 125050"/>
                  <a:gd name="csY1" fmla="*/ 37337 h 101567"/>
                  <a:gd name="csX2" fmla="*/ 95191 w 125050"/>
                  <a:gd name="csY2" fmla="*/ 29698 h 101567"/>
                  <a:gd name="csX3" fmla="*/ 67646 w 125050"/>
                  <a:gd name="csY3" fmla="*/ 3426 h 101567"/>
                  <a:gd name="csX4" fmla="*/ 29569 w 125050"/>
                  <a:gd name="csY4" fmla="*/ 4237 h 101567"/>
                  <a:gd name="csX5" fmla="*/ 27602 w 125050"/>
                  <a:gd name="csY5" fmla="*/ 5163 h 101567"/>
                  <a:gd name="csX6" fmla="*/ 4224 w 125050"/>
                  <a:gd name="csY6" fmla="*/ 69742 h 101567"/>
                  <a:gd name="csX7" fmla="*/ 31768 w 125050"/>
                  <a:gd name="csY7" fmla="*/ 96014 h 101567"/>
                  <a:gd name="csX8" fmla="*/ 125050 w 125050"/>
                  <a:gd name="csY8" fmla="*/ 91848 h 10156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25050" h="101567">
                    <a:moveTo>
                      <a:pt x="125050" y="91848"/>
                    </a:moveTo>
                    <a:cubicBezTo>
                      <a:pt x="112898" y="77381"/>
                      <a:pt x="102482" y="50530"/>
                      <a:pt x="97853" y="37337"/>
                    </a:cubicBezTo>
                    <a:cubicBezTo>
                      <a:pt x="97158" y="34791"/>
                      <a:pt x="96348" y="32129"/>
                      <a:pt x="95191" y="29698"/>
                    </a:cubicBezTo>
                    <a:cubicBezTo>
                      <a:pt x="89867" y="17546"/>
                      <a:pt x="80030" y="8172"/>
                      <a:pt x="67646" y="3426"/>
                    </a:cubicBezTo>
                    <a:cubicBezTo>
                      <a:pt x="55262" y="-1434"/>
                      <a:pt x="41721" y="-1087"/>
                      <a:pt x="29569" y="4237"/>
                    </a:cubicBezTo>
                    <a:cubicBezTo>
                      <a:pt x="28875" y="4584"/>
                      <a:pt x="28181" y="4815"/>
                      <a:pt x="27602" y="5163"/>
                    </a:cubicBezTo>
                    <a:cubicBezTo>
                      <a:pt x="3992" y="16852"/>
                      <a:pt x="-6540" y="45322"/>
                      <a:pt x="4224" y="69742"/>
                    </a:cubicBezTo>
                    <a:cubicBezTo>
                      <a:pt x="9547" y="81894"/>
                      <a:pt x="19385" y="91269"/>
                      <a:pt x="31768" y="96014"/>
                    </a:cubicBezTo>
                    <a:cubicBezTo>
                      <a:pt x="57577" y="110597"/>
                      <a:pt x="125050" y="91848"/>
                      <a:pt x="125050" y="91848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</p:grpSp>
        <p:grpSp>
          <p:nvGrpSpPr>
            <p:cNvPr id="14" name="Gráfico 14">
              <a:extLst>
                <a:ext uri="{FF2B5EF4-FFF2-40B4-BE49-F238E27FC236}">
                  <a16:creationId xmlns:a16="http://schemas.microsoft.com/office/drawing/2014/main" id="{2B6F46C3-6B16-3FF8-195F-668492E15EC3}"/>
                </a:ext>
              </a:extLst>
            </p:cNvPr>
            <p:cNvGrpSpPr/>
            <p:nvPr/>
          </p:nvGrpSpPr>
          <p:grpSpPr>
            <a:xfrm>
              <a:off x="1946092" y="1203535"/>
              <a:ext cx="497924" cy="393853"/>
              <a:chOff x="1946092" y="1203535"/>
              <a:chExt cx="497924" cy="393853"/>
            </a:xfrm>
            <a:grpFill/>
          </p:grpSpPr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CC9760C4-663F-627C-16C0-5294008575C0}"/>
                  </a:ext>
                </a:extLst>
              </p:cNvPr>
              <p:cNvSpPr/>
              <p:nvPr/>
            </p:nvSpPr>
            <p:spPr>
              <a:xfrm>
                <a:off x="2394691" y="1511546"/>
                <a:ext cx="49325" cy="49208"/>
              </a:xfrm>
              <a:custGeom>
                <a:avLst/>
                <a:gdLst>
                  <a:gd name="csX0" fmla="*/ 20612 w 49325"/>
                  <a:gd name="csY0" fmla="*/ 48850 h 49208"/>
                  <a:gd name="csX1" fmla="*/ 48967 w 49325"/>
                  <a:gd name="csY1" fmla="*/ 28712 h 49208"/>
                  <a:gd name="csX2" fmla="*/ 28829 w 49325"/>
                  <a:gd name="csY2" fmla="*/ 357 h 49208"/>
                  <a:gd name="csX3" fmla="*/ 13784 w 49325"/>
                  <a:gd name="csY3" fmla="*/ 2556 h 49208"/>
                  <a:gd name="csX4" fmla="*/ 359 w 49325"/>
                  <a:gd name="csY4" fmla="*/ 20495 h 49208"/>
                  <a:gd name="csX5" fmla="*/ 20496 w 49325"/>
                  <a:gd name="csY5" fmla="*/ 48850 h 4920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49325" h="49208">
                    <a:moveTo>
                      <a:pt x="20612" y="48850"/>
                    </a:moveTo>
                    <a:cubicBezTo>
                      <a:pt x="34037" y="51164"/>
                      <a:pt x="46768" y="42021"/>
                      <a:pt x="48967" y="28712"/>
                    </a:cubicBezTo>
                    <a:cubicBezTo>
                      <a:pt x="51282" y="15287"/>
                      <a:pt x="42139" y="2556"/>
                      <a:pt x="28829" y="357"/>
                    </a:cubicBezTo>
                    <a:cubicBezTo>
                      <a:pt x="23506" y="-569"/>
                      <a:pt x="18297" y="357"/>
                      <a:pt x="13784" y="2556"/>
                    </a:cubicBezTo>
                    <a:cubicBezTo>
                      <a:pt x="6956" y="5912"/>
                      <a:pt x="1747" y="12393"/>
                      <a:pt x="359" y="20495"/>
                    </a:cubicBezTo>
                    <a:cubicBezTo>
                      <a:pt x="-1956" y="33920"/>
                      <a:pt x="7187" y="46651"/>
                      <a:pt x="20496" y="48850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8654001B-610B-0E71-4718-96468656543D}"/>
                  </a:ext>
                </a:extLst>
              </p:cNvPr>
              <p:cNvSpPr/>
              <p:nvPr/>
            </p:nvSpPr>
            <p:spPr>
              <a:xfrm>
                <a:off x="2331286" y="1533668"/>
                <a:ext cx="54877" cy="54993"/>
              </a:xfrm>
              <a:custGeom>
                <a:avLst/>
                <a:gdLst>
                  <a:gd name="csX0" fmla="*/ 51727 w 54877"/>
                  <a:gd name="csY0" fmla="*/ 40153 h 54993"/>
                  <a:gd name="csX1" fmla="*/ 40153 w 54877"/>
                  <a:gd name="csY1" fmla="*/ 3118 h 54993"/>
                  <a:gd name="csX2" fmla="*/ 19205 w 54877"/>
                  <a:gd name="csY2" fmla="*/ 1266 h 54993"/>
                  <a:gd name="csX3" fmla="*/ 15155 w 54877"/>
                  <a:gd name="csY3" fmla="*/ 2887 h 54993"/>
                  <a:gd name="csX4" fmla="*/ 3118 w 54877"/>
                  <a:gd name="csY4" fmla="*/ 14807 h 54993"/>
                  <a:gd name="csX5" fmla="*/ 1266 w 54877"/>
                  <a:gd name="csY5" fmla="*/ 35755 h 54993"/>
                  <a:gd name="csX6" fmla="*/ 14807 w 54877"/>
                  <a:gd name="csY6" fmla="*/ 51842 h 54993"/>
                  <a:gd name="csX7" fmla="*/ 51842 w 54877"/>
                  <a:gd name="csY7" fmla="*/ 40269 h 549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54877" h="54993">
                    <a:moveTo>
                      <a:pt x="51727" y="40153"/>
                    </a:moveTo>
                    <a:cubicBezTo>
                      <a:pt x="58786" y="26728"/>
                      <a:pt x="53578" y="10062"/>
                      <a:pt x="40153" y="3118"/>
                    </a:cubicBezTo>
                    <a:cubicBezTo>
                      <a:pt x="33672" y="-238"/>
                      <a:pt x="26265" y="-933"/>
                      <a:pt x="19205" y="1266"/>
                    </a:cubicBezTo>
                    <a:cubicBezTo>
                      <a:pt x="17816" y="1729"/>
                      <a:pt x="16428" y="2192"/>
                      <a:pt x="15155" y="2887"/>
                    </a:cubicBezTo>
                    <a:cubicBezTo>
                      <a:pt x="9946" y="5433"/>
                      <a:pt x="5780" y="9599"/>
                      <a:pt x="3118" y="14807"/>
                    </a:cubicBezTo>
                    <a:cubicBezTo>
                      <a:pt x="-238" y="21288"/>
                      <a:pt x="-933" y="28695"/>
                      <a:pt x="1266" y="35755"/>
                    </a:cubicBezTo>
                    <a:cubicBezTo>
                      <a:pt x="3465" y="42699"/>
                      <a:pt x="8211" y="48486"/>
                      <a:pt x="14807" y="51842"/>
                    </a:cubicBezTo>
                    <a:cubicBezTo>
                      <a:pt x="28233" y="58902"/>
                      <a:pt x="44898" y="53694"/>
                      <a:pt x="51842" y="40269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E5433088-8620-1380-A3F4-E226F43119F5}"/>
                  </a:ext>
                </a:extLst>
              </p:cNvPr>
              <p:cNvSpPr/>
              <p:nvPr/>
            </p:nvSpPr>
            <p:spPr>
              <a:xfrm>
                <a:off x="2252506" y="1535898"/>
                <a:ext cx="61528" cy="61490"/>
              </a:xfrm>
              <a:custGeom>
                <a:avLst/>
                <a:gdLst>
                  <a:gd name="csX0" fmla="*/ 52270 w 61528"/>
                  <a:gd name="csY0" fmla="*/ 52737 h 61490"/>
                  <a:gd name="csX1" fmla="*/ 61529 w 61528"/>
                  <a:gd name="csY1" fmla="*/ 31095 h 61490"/>
                  <a:gd name="csX2" fmla="*/ 52733 w 61528"/>
                  <a:gd name="csY2" fmla="*/ 9221 h 61490"/>
                  <a:gd name="csX3" fmla="*/ 17087 w 61528"/>
                  <a:gd name="csY3" fmla="*/ 3203 h 61490"/>
                  <a:gd name="csX4" fmla="*/ 9217 w 61528"/>
                  <a:gd name="csY4" fmla="*/ 8758 h 61490"/>
                  <a:gd name="csX5" fmla="*/ 8754 w 61528"/>
                  <a:gd name="csY5" fmla="*/ 52274 h 61490"/>
                  <a:gd name="csX6" fmla="*/ 52270 w 61528"/>
                  <a:gd name="csY6" fmla="*/ 52737 h 614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61528" h="61490">
                    <a:moveTo>
                      <a:pt x="52270" y="52737"/>
                    </a:moveTo>
                    <a:cubicBezTo>
                      <a:pt x="58172" y="46950"/>
                      <a:pt x="61413" y="39312"/>
                      <a:pt x="61529" y="31095"/>
                    </a:cubicBezTo>
                    <a:cubicBezTo>
                      <a:pt x="61529" y="22878"/>
                      <a:pt x="58520" y="15123"/>
                      <a:pt x="52733" y="9221"/>
                    </a:cubicBezTo>
                    <a:cubicBezTo>
                      <a:pt x="43127" y="-501"/>
                      <a:pt x="28660" y="-2584"/>
                      <a:pt x="17087" y="3203"/>
                    </a:cubicBezTo>
                    <a:cubicBezTo>
                      <a:pt x="14309" y="4592"/>
                      <a:pt x="11647" y="6443"/>
                      <a:pt x="9217" y="8758"/>
                    </a:cubicBezTo>
                    <a:cubicBezTo>
                      <a:pt x="-2935" y="20679"/>
                      <a:pt x="-3051" y="40122"/>
                      <a:pt x="8754" y="52274"/>
                    </a:cubicBezTo>
                    <a:cubicBezTo>
                      <a:pt x="20674" y="64426"/>
                      <a:pt x="40118" y="64542"/>
                      <a:pt x="52270" y="52737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0E969C8D-AD6E-FF12-804B-2E3AF97E7F87}"/>
                  </a:ext>
                </a:extLst>
              </p:cNvPr>
              <p:cNvSpPr/>
              <p:nvPr/>
            </p:nvSpPr>
            <p:spPr>
              <a:xfrm>
                <a:off x="2164058" y="1511599"/>
                <a:ext cx="69143" cy="69035"/>
              </a:xfrm>
              <a:custGeom>
                <a:avLst/>
                <a:gdLst>
                  <a:gd name="csX0" fmla="*/ 3689 w 69143"/>
                  <a:gd name="csY0" fmla="*/ 49838 h 69035"/>
                  <a:gd name="csX1" fmla="*/ 49983 w 69143"/>
                  <a:gd name="csY1" fmla="*/ 65462 h 69035"/>
                  <a:gd name="csX2" fmla="*/ 49983 w 69143"/>
                  <a:gd name="csY2" fmla="*/ 65462 h 69035"/>
                  <a:gd name="csX3" fmla="*/ 67343 w 69143"/>
                  <a:gd name="csY3" fmla="*/ 45556 h 69035"/>
                  <a:gd name="csX4" fmla="*/ 65491 w 69143"/>
                  <a:gd name="csY4" fmla="*/ 19169 h 69035"/>
                  <a:gd name="csX5" fmla="*/ 45585 w 69143"/>
                  <a:gd name="csY5" fmla="*/ 1808 h 69035"/>
                  <a:gd name="csX6" fmla="*/ 19198 w 69143"/>
                  <a:gd name="csY6" fmla="*/ 3544 h 69035"/>
                  <a:gd name="csX7" fmla="*/ 19198 w 69143"/>
                  <a:gd name="csY7" fmla="*/ 3544 h 69035"/>
                  <a:gd name="csX8" fmla="*/ 3573 w 69143"/>
                  <a:gd name="csY8" fmla="*/ 49838 h 6903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69143" h="69035">
                    <a:moveTo>
                      <a:pt x="3689" y="49838"/>
                    </a:moveTo>
                    <a:cubicBezTo>
                      <a:pt x="12138" y="66851"/>
                      <a:pt x="32854" y="73911"/>
                      <a:pt x="49983" y="65462"/>
                    </a:cubicBezTo>
                    <a:lnTo>
                      <a:pt x="49983" y="65462"/>
                    </a:lnTo>
                    <a:cubicBezTo>
                      <a:pt x="58200" y="61296"/>
                      <a:pt x="64450" y="54236"/>
                      <a:pt x="67343" y="45556"/>
                    </a:cubicBezTo>
                    <a:cubicBezTo>
                      <a:pt x="70236" y="36760"/>
                      <a:pt x="69658" y="27501"/>
                      <a:pt x="65491" y="19169"/>
                    </a:cubicBezTo>
                    <a:cubicBezTo>
                      <a:pt x="61441" y="10951"/>
                      <a:pt x="54265" y="4702"/>
                      <a:pt x="45585" y="1808"/>
                    </a:cubicBezTo>
                    <a:cubicBezTo>
                      <a:pt x="36789" y="-1085"/>
                      <a:pt x="27530" y="-506"/>
                      <a:pt x="19198" y="3544"/>
                    </a:cubicBezTo>
                    <a:lnTo>
                      <a:pt x="19198" y="3544"/>
                    </a:lnTo>
                    <a:cubicBezTo>
                      <a:pt x="2185" y="11993"/>
                      <a:pt x="-4875" y="32825"/>
                      <a:pt x="3573" y="49838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64454AC8-197E-C812-36F9-4F0F978C5844}"/>
                  </a:ext>
                </a:extLst>
              </p:cNvPr>
              <p:cNvSpPr/>
              <p:nvPr/>
            </p:nvSpPr>
            <p:spPr>
              <a:xfrm>
                <a:off x="2074383" y="1454193"/>
                <a:ext cx="77810" cy="77919"/>
              </a:xfrm>
              <a:custGeom>
                <a:avLst/>
                <a:gdLst>
                  <a:gd name="csX0" fmla="*/ 33181 w 77810"/>
                  <a:gd name="csY0" fmla="*/ 653 h 77919"/>
                  <a:gd name="csX1" fmla="*/ 21608 w 77810"/>
                  <a:gd name="csY1" fmla="*/ 4241 h 77919"/>
                  <a:gd name="csX2" fmla="*/ 428 w 77810"/>
                  <a:gd name="csY2" fmla="*/ 44748 h 77919"/>
                  <a:gd name="csX3" fmla="*/ 44639 w 77810"/>
                  <a:gd name="csY3" fmla="*/ 77501 h 77919"/>
                  <a:gd name="csX4" fmla="*/ 77392 w 77810"/>
                  <a:gd name="csY4" fmla="*/ 33290 h 77919"/>
                  <a:gd name="csX5" fmla="*/ 62115 w 77810"/>
                  <a:gd name="csY5" fmla="*/ 7713 h 77919"/>
                  <a:gd name="csX6" fmla="*/ 33297 w 77810"/>
                  <a:gd name="csY6" fmla="*/ 421 h 7791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77810" h="77919">
                    <a:moveTo>
                      <a:pt x="33181" y="653"/>
                    </a:moveTo>
                    <a:cubicBezTo>
                      <a:pt x="29015" y="1232"/>
                      <a:pt x="25196" y="2505"/>
                      <a:pt x="21608" y="4241"/>
                    </a:cubicBezTo>
                    <a:cubicBezTo>
                      <a:pt x="6909" y="11532"/>
                      <a:pt x="-2118" y="27735"/>
                      <a:pt x="428" y="44748"/>
                    </a:cubicBezTo>
                    <a:cubicBezTo>
                      <a:pt x="3553" y="65927"/>
                      <a:pt x="23344" y="80625"/>
                      <a:pt x="44639" y="77501"/>
                    </a:cubicBezTo>
                    <a:cubicBezTo>
                      <a:pt x="65818" y="74376"/>
                      <a:pt x="80517" y="54585"/>
                      <a:pt x="77392" y="33290"/>
                    </a:cubicBezTo>
                    <a:cubicBezTo>
                      <a:pt x="75887" y="22990"/>
                      <a:pt x="70448" y="13962"/>
                      <a:pt x="62115" y="7713"/>
                    </a:cubicBezTo>
                    <a:cubicBezTo>
                      <a:pt x="53782" y="1463"/>
                      <a:pt x="43482" y="-1083"/>
                      <a:pt x="33297" y="421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21DAF14C-45C9-368E-7B88-C01A2A1ABAD1}"/>
                  </a:ext>
                </a:extLst>
              </p:cNvPr>
              <p:cNvSpPr/>
              <p:nvPr/>
            </p:nvSpPr>
            <p:spPr>
              <a:xfrm>
                <a:off x="1994681" y="1361288"/>
                <a:ext cx="87821" cy="87823"/>
              </a:xfrm>
              <a:custGeom>
                <a:avLst/>
                <a:gdLst>
                  <a:gd name="csX0" fmla="*/ 69367 w 87821"/>
                  <a:gd name="csY0" fmla="*/ 79670 h 87823"/>
                  <a:gd name="csX1" fmla="*/ 87190 w 87821"/>
                  <a:gd name="csY1" fmla="*/ 51199 h 87823"/>
                  <a:gd name="csX2" fmla="*/ 79668 w 87821"/>
                  <a:gd name="csY2" fmla="*/ 18446 h 87823"/>
                  <a:gd name="csX3" fmla="*/ 51197 w 87821"/>
                  <a:gd name="csY3" fmla="*/ 623 h 87823"/>
                  <a:gd name="csX4" fmla="*/ 24462 w 87821"/>
                  <a:gd name="csY4" fmla="*/ 4558 h 87823"/>
                  <a:gd name="csX5" fmla="*/ 621 w 87821"/>
                  <a:gd name="csY5" fmla="*/ 36616 h 87823"/>
                  <a:gd name="csX6" fmla="*/ 36614 w 87821"/>
                  <a:gd name="csY6" fmla="*/ 87192 h 87823"/>
                  <a:gd name="csX7" fmla="*/ 69367 w 87821"/>
                  <a:gd name="csY7" fmla="*/ 79670 h 8782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87821" h="87823">
                    <a:moveTo>
                      <a:pt x="69367" y="79670"/>
                    </a:moveTo>
                    <a:cubicBezTo>
                      <a:pt x="78973" y="72841"/>
                      <a:pt x="85223" y="62772"/>
                      <a:pt x="87190" y="51199"/>
                    </a:cubicBezTo>
                    <a:cubicBezTo>
                      <a:pt x="89158" y="39625"/>
                      <a:pt x="86496" y="28052"/>
                      <a:pt x="79668" y="18446"/>
                    </a:cubicBezTo>
                    <a:cubicBezTo>
                      <a:pt x="72839" y="8840"/>
                      <a:pt x="62770" y="2590"/>
                      <a:pt x="51197" y="623"/>
                    </a:cubicBezTo>
                    <a:cubicBezTo>
                      <a:pt x="41707" y="-997"/>
                      <a:pt x="32448" y="623"/>
                      <a:pt x="24462" y="4558"/>
                    </a:cubicBezTo>
                    <a:cubicBezTo>
                      <a:pt x="12310" y="10576"/>
                      <a:pt x="3051" y="22150"/>
                      <a:pt x="621" y="36616"/>
                    </a:cubicBezTo>
                    <a:cubicBezTo>
                      <a:pt x="-3430" y="60458"/>
                      <a:pt x="12773" y="83142"/>
                      <a:pt x="36614" y="87192"/>
                    </a:cubicBezTo>
                    <a:cubicBezTo>
                      <a:pt x="48188" y="89160"/>
                      <a:pt x="59877" y="86498"/>
                      <a:pt x="69367" y="79670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79B028F1-6F05-2365-A7F3-E1E6C4E47AE6}"/>
                  </a:ext>
                </a:extLst>
              </p:cNvPr>
              <p:cNvSpPr/>
              <p:nvPr/>
            </p:nvSpPr>
            <p:spPr>
              <a:xfrm>
                <a:off x="1946092" y="1203535"/>
                <a:ext cx="99461" cy="134881"/>
              </a:xfrm>
              <a:custGeom>
                <a:avLst/>
                <a:gdLst>
                  <a:gd name="csX0" fmla="*/ 63793 w 99461"/>
                  <a:gd name="csY0" fmla="*/ 134766 h 134881"/>
                  <a:gd name="csX1" fmla="*/ 89370 w 99461"/>
                  <a:gd name="csY1" fmla="*/ 79561 h 134881"/>
                  <a:gd name="csX2" fmla="*/ 93768 w 99461"/>
                  <a:gd name="csY2" fmla="*/ 72732 h 134881"/>
                  <a:gd name="csX3" fmla="*/ 97124 w 99461"/>
                  <a:gd name="csY3" fmla="*/ 34887 h 134881"/>
                  <a:gd name="csX4" fmla="*/ 72704 w 99461"/>
                  <a:gd name="csY4" fmla="*/ 5722 h 134881"/>
                  <a:gd name="csX5" fmla="*/ 70737 w 99461"/>
                  <a:gd name="csY5" fmla="*/ 4681 h 134881"/>
                  <a:gd name="csX6" fmla="*/ 5694 w 99461"/>
                  <a:gd name="csY6" fmla="*/ 26670 h 134881"/>
                  <a:gd name="csX7" fmla="*/ 2338 w 99461"/>
                  <a:gd name="csY7" fmla="*/ 64515 h 134881"/>
                  <a:gd name="csX8" fmla="*/ 63793 w 99461"/>
                  <a:gd name="csY8" fmla="*/ 134882 h 13488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99461" h="134881">
                    <a:moveTo>
                      <a:pt x="63793" y="134766"/>
                    </a:moveTo>
                    <a:cubicBezTo>
                      <a:pt x="67496" y="116249"/>
                      <a:pt x="81963" y="91366"/>
                      <a:pt x="89370" y="79561"/>
                    </a:cubicBezTo>
                    <a:cubicBezTo>
                      <a:pt x="90990" y="77362"/>
                      <a:pt x="92495" y="75163"/>
                      <a:pt x="93768" y="72732"/>
                    </a:cubicBezTo>
                    <a:cubicBezTo>
                      <a:pt x="99902" y="60928"/>
                      <a:pt x="101175" y="47502"/>
                      <a:pt x="97124" y="34887"/>
                    </a:cubicBezTo>
                    <a:cubicBezTo>
                      <a:pt x="93189" y="22272"/>
                      <a:pt x="84509" y="11856"/>
                      <a:pt x="72704" y="5722"/>
                    </a:cubicBezTo>
                    <a:cubicBezTo>
                      <a:pt x="72010" y="5375"/>
                      <a:pt x="71431" y="5028"/>
                      <a:pt x="70737" y="4681"/>
                    </a:cubicBezTo>
                    <a:cubicBezTo>
                      <a:pt x="46780" y="-6546"/>
                      <a:pt x="17962" y="3060"/>
                      <a:pt x="5694" y="26670"/>
                    </a:cubicBezTo>
                    <a:cubicBezTo>
                      <a:pt x="-440" y="38475"/>
                      <a:pt x="-1713" y="51900"/>
                      <a:pt x="2338" y="64515"/>
                    </a:cubicBezTo>
                    <a:cubicBezTo>
                      <a:pt x="6967" y="93796"/>
                      <a:pt x="63793" y="134882"/>
                      <a:pt x="63793" y="134882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</p:grpSp>
        <p:grpSp>
          <p:nvGrpSpPr>
            <p:cNvPr id="23" name="Gráfico 14">
              <a:extLst>
                <a:ext uri="{FF2B5EF4-FFF2-40B4-BE49-F238E27FC236}">
                  <a16:creationId xmlns:a16="http://schemas.microsoft.com/office/drawing/2014/main" id="{61E826BC-5B86-E611-D4B0-6E3F8C699B1E}"/>
                </a:ext>
              </a:extLst>
            </p:cNvPr>
            <p:cNvGrpSpPr/>
            <p:nvPr/>
          </p:nvGrpSpPr>
          <p:grpSpPr>
            <a:xfrm>
              <a:off x="2129200" y="900483"/>
              <a:ext cx="220917" cy="581879"/>
              <a:chOff x="2129200" y="900483"/>
              <a:chExt cx="220917" cy="581879"/>
            </a:xfrm>
            <a:grpFill/>
          </p:grpSpPr>
          <p:sp>
            <p:nvSpPr>
              <p:cNvPr id="24" name="Forma libre: forma 23">
                <a:extLst>
                  <a:ext uri="{FF2B5EF4-FFF2-40B4-BE49-F238E27FC236}">
                    <a16:creationId xmlns:a16="http://schemas.microsoft.com/office/drawing/2014/main" id="{E9238FC1-4934-F6F2-8995-82CA336526AC}"/>
                  </a:ext>
                </a:extLst>
              </p:cNvPr>
              <p:cNvSpPr/>
              <p:nvPr/>
            </p:nvSpPr>
            <p:spPr>
              <a:xfrm>
                <a:off x="2300869" y="1433168"/>
                <a:ext cx="49247" cy="49194"/>
              </a:xfrm>
              <a:custGeom>
                <a:avLst/>
                <a:gdLst>
                  <a:gd name="csX0" fmla="*/ 3097 w 49247"/>
                  <a:gd name="csY0" fmla="*/ 36492 h 49194"/>
                  <a:gd name="csX1" fmla="*/ 36545 w 49247"/>
                  <a:gd name="csY1" fmla="*/ 46098 h 49194"/>
                  <a:gd name="csX2" fmla="*/ 46150 w 49247"/>
                  <a:gd name="csY2" fmla="*/ 12650 h 49194"/>
                  <a:gd name="csX3" fmla="*/ 35040 w 49247"/>
                  <a:gd name="csY3" fmla="*/ 2350 h 49194"/>
                  <a:gd name="csX4" fmla="*/ 12703 w 49247"/>
                  <a:gd name="csY4" fmla="*/ 3044 h 49194"/>
                  <a:gd name="csX5" fmla="*/ 3097 w 49247"/>
                  <a:gd name="csY5" fmla="*/ 36492 h 491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49247" h="49194">
                    <a:moveTo>
                      <a:pt x="3097" y="36492"/>
                    </a:moveTo>
                    <a:cubicBezTo>
                      <a:pt x="9694" y="48412"/>
                      <a:pt x="24740" y="52694"/>
                      <a:pt x="36545" y="46098"/>
                    </a:cubicBezTo>
                    <a:cubicBezTo>
                      <a:pt x="48465" y="39501"/>
                      <a:pt x="52747" y="24455"/>
                      <a:pt x="46150" y="12650"/>
                    </a:cubicBezTo>
                    <a:cubicBezTo>
                      <a:pt x="43489" y="7905"/>
                      <a:pt x="39554" y="4433"/>
                      <a:pt x="35040" y="2350"/>
                    </a:cubicBezTo>
                    <a:cubicBezTo>
                      <a:pt x="28096" y="-891"/>
                      <a:pt x="19879" y="-891"/>
                      <a:pt x="12703" y="3044"/>
                    </a:cubicBezTo>
                    <a:cubicBezTo>
                      <a:pt x="782" y="9641"/>
                      <a:pt x="-3500" y="24571"/>
                      <a:pt x="3097" y="36492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25" name="Forma libre: forma 24">
                <a:extLst>
                  <a:ext uri="{FF2B5EF4-FFF2-40B4-BE49-F238E27FC236}">
                    <a16:creationId xmlns:a16="http://schemas.microsoft.com/office/drawing/2014/main" id="{E0ED7A44-0655-4DFA-C896-8722C9686905}"/>
                  </a:ext>
                </a:extLst>
              </p:cNvPr>
              <p:cNvSpPr/>
              <p:nvPr/>
            </p:nvSpPr>
            <p:spPr>
              <a:xfrm>
                <a:off x="2240733" y="1398246"/>
                <a:ext cx="54942" cy="54910"/>
              </a:xfrm>
              <a:custGeom>
                <a:avLst/>
                <a:gdLst>
                  <a:gd name="csX0" fmla="*/ 32679 w 54942"/>
                  <a:gd name="csY0" fmla="*/ 54517 h 54910"/>
                  <a:gd name="csX1" fmla="*/ 54437 w 54942"/>
                  <a:gd name="csY1" fmla="*/ 22343 h 54910"/>
                  <a:gd name="csX2" fmla="*/ 42864 w 54942"/>
                  <a:gd name="csY2" fmla="*/ 4751 h 54910"/>
                  <a:gd name="csX3" fmla="*/ 39044 w 54942"/>
                  <a:gd name="csY3" fmla="*/ 2552 h 54910"/>
                  <a:gd name="csX4" fmla="*/ 22263 w 54942"/>
                  <a:gd name="csY4" fmla="*/ 469 h 54910"/>
                  <a:gd name="csX5" fmla="*/ 4671 w 54942"/>
                  <a:gd name="csY5" fmla="*/ 12042 h 54910"/>
                  <a:gd name="csX6" fmla="*/ 505 w 54942"/>
                  <a:gd name="csY6" fmla="*/ 32643 h 54910"/>
                  <a:gd name="csX7" fmla="*/ 32679 w 54942"/>
                  <a:gd name="csY7" fmla="*/ 54401 h 549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54942" h="54910">
                    <a:moveTo>
                      <a:pt x="32679" y="54517"/>
                    </a:moveTo>
                    <a:cubicBezTo>
                      <a:pt x="47493" y="51623"/>
                      <a:pt x="57331" y="37157"/>
                      <a:pt x="54437" y="22343"/>
                    </a:cubicBezTo>
                    <a:cubicBezTo>
                      <a:pt x="53048" y="15167"/>
                      <a:pt x="48882" y="8917"/>
                      <a:pt x="42864" y="4751"/>
                    </a:cubicBezTo>
                    <a:cubicBezTo>
                      <a:pt x="41706" y="3941"/>
                      <a:pt x="40433" y="3246"/>
                      <a:pt x="39044" y="2552"/>
                    </a:cubicBezTo>
                    <a:cubicBezTo>
                      <a:pt x="33836" y="122"/>
                      <a:pt x="28050" y="-573"/>
                      <a:pt x="22263" y="469"/>
                    </a:cubicBezTo>
                    <a:cubicBezTo>
                      <a:pt x="15087" y="1858"/>
                      <a:pt x="8838" y="6024"/>
                      <a:pt x="4671" y="12042"/>
                    </a:cubicBezTo>
                    <a:cubicBezTo>
                      <a:pt x="621" y="18176"/>
                      <a:pt x="-884" y="25467"/>
                      <a:pt x="505" y="32643"/>
                    </a:cubicBezTo>
                    <a:cubicBezTo>
                      <a:pt x="3398" y="47573"/>
                      <a:pt x="17865" y="57294"/>
                      <a:pt x="32679" y="54401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id="{EDD84253-9BD7-1F40-82CB-01CD7F11AF1D}"/>
                  </a:ext>
                </a:extLst>
              </p:cNvPr>
              <p:cNvSpPr/>
              <p:nvPr/>
            </p:nvSpPr>
            <p:spPr>
              <a:xfrm>
                <a:off x="2186030" y="1339687"/>
                <a:ext cx="61448" cy="61471"/>
              </a:xfrm>
              <a:custGeom>
                <a:avLst/>
                <a:gdLst>
                  <a:gd name="csX0" fmla="*/ 26969 w 61448"/>
                  <a:gd name="csY0" fmla="*/ 61227 h 61471"/>
                  <a:gd name="csX1" fmla="*/ 49653 w 61448"/>
                  <a:gd name="csY1" fmla="*/ 54977 h 61471"/>
                  <a:gd name="csX2" fmla="*/ 61227 w 61448"/>
                  <a:gd name="csY2" fmla="*/ 34492 h 61471"/>
                  <a:gd name="csX3" fmla="*/ 43751 w 61448"/>
                  <a:gd name="csY3" fmla="*/ 2896 h 61471"/>
                  <a:gd name="csX4" fmla="*/ 34492 w 61448"/>
                  <a:gd name="csY4" fmla="*/ 234 h 61471"/>
                  <a:gd name="csX5" fmla="*/ 234 w 61448"/>
                  <a:gd name="csY5" fmla="*/ 26969 h 61471"/>
                  <a:gd name="csX6" fmla="*/ 26969 w 61448"/>
                  <a:gd name="csY6" fmla="*/ 61227 h 614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61448" h="61471">
                    <a:moveTo>
                      <a:pt x="26969" y="61227"/>
                    </a:moveTo>
                    <a:cubicBezTo>
                      <a:pt x="35071" y="62268"/>
                      <a:pt x="43172" y="59953"/>
                      <a:pt x="49653" y="54977"/>
                    </a:cubicBezTo>
                    <a:cubicBezTo>
                      <a:pt x="56134" y="49885"/>
                      <a:pt x="60301" y="42593"/>
                      <a:pt x="61227" y="34492"/>
                    </a:cubicBezTo>
                    <a:cubicBezTo>
                      <a:pt x="62847" y="20951"/>
                      <a:pt x="55440" y="8336"/>
                      <a:pt x="43751" y="2896"/>
                    </a:cubicBezTo>
                    <a:cubicBezTo>
                      <a:pt x="40857" y="1508"/>
                      <a:pt x="37848" y="697"/>
                      <a:pt x="34492" y="234"/>
                    </a:cubicBezTo>
                    <a:cubicBezTo>
                      <a:pt x="17710" y="-1849"/>
                      <a:pt x="2318" y="10188"/>
                      <a:pt x="234" y="26969"/>
                    </a:cubicBezTo>
                    <a:cubicBezTo>
                      <a:pt x="-1849" y="43751"/>
                      <a:pt x="10188" y="59143"/>
                      <a:pt x="26969" y="61227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27" name="Forma libre: forma 26">
                <a:extLst>
                  <a:ext uri="{FF2B5EF4-FFF2-40B4-BE49-F238E27FC236}">
                    <a16:creationId xmlns:a16="http://schemas.microsoft.com/office/drawing/2014/main" id="{08005141-F184-2801-BD37-F83D52A5DE31}"/>
                  </a:ext>
                </a:extLst>
              </p:cNvPr>
              <p:cNvSpPr/>
              <p:nvPr/>
            </p:nvSpPr>
            <p:spPr>
              <a:xfrm>
                <a:off x="2145504" y="1256919"/>
                <a:ext cx="69014" cy="69014"/>
              </a:xfrm>
              <a:custGeom>
                <a:avLst/>
                <a:gdLst>
                  <a:gd name="csX0" fmla="*/ 3262 w 69014"/>
                  <a:gd name="csY0" fmla="*/ 19812 h 69014"/>
                  <a:gd name="csX1" fmla="*/ 19928 w 69014"/>
                  <a:gd name="csY1" fmla="*/ 65758 h 69014"/>
                  <a:gd name="csX2" fmla="*/ 19928 w 69014"/>
                  <a:gd name="csY2" fmla="*/ 65758 h 69014"/>
                  <a:gd name="csX3" fmla="*/ 46315 w 69014"/>
                  <a:gd name="csY3" fmla="*/ 66916 h 69014"/>
                  <a:gd name="csX4" fmla="*/ 65758 w 69014"/>
                  <a:gd name="csY4" fmla="*/ 49093 h 69014"/>
                  <a:gd name="csX5" fmla="*/ 66916 w 69014"/>
                  <a:gd name="csY5" fmla="*/ 22705 h 69014"/>
                  <a:gd name="csX6" fmla="*/ 49093 w 69014"/>
                  <a:gd name="csY6" fmla="*/ 3262 h 69014"/>
                  <a:gd name="csX7" fmla="*/ 49093 w 69014"/>
                  <a:gd name="csY7" fmla="*/ 3262 h 69014"/>
                  <a:gd name="csX8" fmla="*/ 3146 w 69014"/>
                  <a:gd name="csY8" fmla="*/ 19928 h 6901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69014" h="69014">
                    <a:moveTo>
                      <a:pt x="3262" y="19812"/>
                    </a:moveTo>
                    <a:cubicBezTo>
                      <a:pt x="-4840" y="37056"/>
                      <a:pt x="2683" y="57657"/>
                      <a:pt x="19928" y="65758"/>
                    </a:cubicBezTo>
                    <a:lnTo>
                      <a:pt x="19928" y="65758"/>
                    </a:lnTo>
                    <a:cubicBezTo>
                      <a:pt x="28260" y="69693"/>
                      <a:pt x="37635" y="70041"/>
                      <a:pt x="46315" y="66916"/>
                    </a:cubicBezTo>
                    <a:cubicBezTo>
                      <a:pt x="54995" y="63791"/>
                      <a:pt x="61939" y="57426"/>
                      <a:pt x="65758" y="49093"/>
                    </a:cubicBezTo>
                    <a:cubicBezTo>
                      <a:pt x="69693" y="40760"/>
                      <a:pt x="70041" y="31385"/>
                      <a:pt x="66916" y="22705"/>
                    </a:cubicBezTo>
                    <a:cubicBezTo>
                      <a:pt x="63791" y="14025"/>
                      <a:pt x="57426" y="7081"/>
                      <a:pt x="49093" y="3262"/>
                    </a:cubicBezTo>
                    <a:lnTo>
                      <a:pt x="49093" y="3262"/>
                    </a:lnTo>
                    <a:cubicBezTo>
                      <a:pt x="31848" y="-4840"/>
                      <a:pt x="11247" y="2683"/>
                      <a:pt x="3146" y="19928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28" name="Forma libre: forma 27">
                <a:extLst>
                  <a:ext uri="{FF2B5EF4-FFF2-40B4-BE49-F238E27FC236}">
                    <a16:creationId xmlns:a16="http://schemas.microsoft.com/office/drawing/2014/main" id="{3B5F7F6E-53C1-C302-F1B6-97CAFD29AAC7}"/>
                  </a:ext>
                </a:extLst>
              </p:cNvPr>
              <p:cNvSpPr/>
              <p:nvPr/>
            </p:nvSpPr>
            <p:spPr>
              <a:xfrm>
                <a:off x="2129200" y="1152834"/>
                <a:ext cx="77687" cy="77725"/>
              </a:xfrm>
              <a:custGeom>
                <a:avLst/>
                <a:gdLst>
                  <a:gd name="csX0" fmla="*/ 65397 w 77687"/>
                  <a:gd name="csY0" fmla="*/ 10477 h 77725"/>
                  <a:gd name="csX1" fmla="*/ 55329 w 77687"/>
                  <a:gd name="csY1" fmla="*/ 3648 h 77725"/>
                  <a:gd name="csX2" fmla="*/ 10424 w 77687"/>
                  <a:gd name="csY2" fmla="*/ 12328 h 77725"/>
                  <a:gd name="csX3" fmla="*/ 12275 w 77687"/>
                  <a:gd name="csY3" fmla="*/ 67302 h 77725"/>
                  <a:gd name="csX4" fmla="*/ 67249 w 77687"/>
                  <a:gd name="csY4" fmla="*/ 65451 h 77725"/>
                  <a:gd name="csX5" fmla="*/ 77665 w 77687"/>
                  <a:gd name="csY5" fmla="*/ 37559 h 77725"/>
                  <a:gd name="csX6" fmla="*/ 65282 w 77687"/>
                  <a:gd name="csY6" fmla="*/ 10477 h 7772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77687" h="77725">
                    <a:moveTo>
                      <a:pt x="65397" y="10477"/>
                    </a:moveTo>
                    <a:cubicBezTo>
                      <a:pt x="62388" y="7583"/>
                      <a:pt x="58916" y="5384"/>
                      <a:pt x="55329" y="3648"/>
                    </a:cubicBezTo>
                    <a:cubicBezTo>
                      <a:pt x="40515" y="-3296"/>
                      <a:pt x="22229" y="-287"/>
                      <a:pt x="10424" y="12328"/>
                    </a:cubicBezTo>
                    <a:cubicBezTo>
                      <a:pt x="-4159" y="27953"/>
                      <a:pt x="-3349" y="52720"/>
                      <a:pt x="12275" y="67302"/>
                    </a:cubicBezTo>
                    <a:cubicBezTo>
                      <a:pt x="28015" y="81885"/>
                      <a:pt x="52667" y="81075"/>
                      <a:pt x="67249" y="65451"/>
                    </a:cubicBezTo>
                    <a:cubicBezTo>
                      <a:pt x="74309" y="57812"/>
                      <a:pt x="78013" y="47975"/>
                      <a:pt x="77665" y="37559"/>
                    </a:cubicBezTo>
                    <a:cubicBezTo>
                      <a:pt x="77318" y="27142"/>
                      <a:pt x="72920" y="17537"/>
                      <a:pt x="65282" y="10477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29" name="Forma libre: forma 28">
                <a:extLst>
                  <a:ext uri="{FF2B5EF4-FFF2-40B4-BE49-F238E27FC236}">
                    <a16:creationId xmlns:a16="http://schemas.microsoft.com/office/drawing/2014/main" id="{6FC7A1BC-7260-6320-A281-5CC34F82C995}"/>
                  </a:ext>
                </a:extLst>
              </p:cNvPr>
              <p:cNvSpPr/>
              <p:nvPr/>
            </p:nvSpPr>
            <p:spPr>
              <a:xfrm>
                <a:off x="2146533" y="1034356"/>
                <a:ext cx="87857" cy="87965"/>
              </a:xfrm>
              <a:custGeom>
                <a:avLst/>
                <a:gdLst>
                  <a:gd name="csX0" fmla="*/ 31746 w 87857"/>
                  <a:gd name="csY0" fmla="*/ 86249 h 87965"/>
                  <a:gd name="csX1" fmla="*/ 65193 w 87857"/>
                  <a:gd name="csY1" fmla="*/ 82429 h 87965"/>
                  <a:gd name="csX2" fmla="*/ 86141 w 87857"/>
                  <a:gd name="csY2" fmla="*/ 56158 h 87965"/>
                  <a:gd name="csX3" fmla="*/ 82322 w 87857"/>
                  <a:gd name="csY3" fmla="*/ 22710 h 87965"/>
                  <a:gd name="csX4" fmla="*/ 62531 w 87857"/>
                  <a:gd name="csY4" fmla="*/ 4193 h 87965"/>
                  <a:gd name="csX5" fmla="*/ 22603 w 87857"/>
                  <a:gd name="csY5" fmla="*/ 5466 h 87965"/>
                  <a:gd name="csX6" fmla="*/ 5474 w 87857"/>
                  <a:gd name="csY6" fmla="*/ 65185 h 87965"/>
                  <a:gd name="csX7" fmla="*/ 31746 w 87857"/>
                  <a:gd name="csY7" fmla="*/ 86133 h 879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87857" h="87965">
                    <a:moveTo>
                      <a:pt x="31746" y="86249"/>
                    </a:moveTo>
                    <a:cubicBezTo>
                      <a:pt x="42972" y="89489"/>
                      <a:pt x="54893" y="88100"/>
                      <a:pt x="65193" y="82429"/>
                    </a:cubicBezTo>
                    <a:cubicBezTo>
                      <a:pt x="75493" y="76758"/>
                      <a:pt x="82900" y="67384"/>
                      <a:pt x="86141" y="56158"/>
                    </a:cubicBezTo>
                    <a:cubicBezTo>
                      <a:pt x="89382" y="44931"/>
                      <a:pt x="87993" y="33011"/>
                      <a:pt x="82322" y="22710"/>
                    </a:cubicBezTo>
                    <a:cubicBezTo>
                      <a:pt x="77692" y="14262"/>
                      <a:pt x="70633" y="8012"/>
                      <a:pt x="62531" y="4193"/>
                    </a:cubicBezTo>
                    <a:cubicBezTo>
                      <a:pt x="50263" y="-1594"/>
                      <a:pt x="35449" y="-1594"/>
                      <a:pt x="22603" y="5466"/>
                    </a:cubicBezTo>
                    <a:cubicBezTo>
                      <a:pt x="1423" y="17155"/>
                      <a:pt x="-6215" y="44005"/>
                      <a:pt x="5474" y="65185"/>
                    </a:cubicBezTo>
                    <a:cubicBezTo>
                      <a:pt x="11145" y="75485"/>
                      <a:pt x="20520" y="82892"/>
                      <a:pt x="31746" y="86133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01DC1272-7626-CB8D-AB01-3B7DC802DD0B}"/>
                  </a:ext>
                </a:extLst>
              </p:cNvPr>
              <p:cNvSpPr/>
              <p:nvPr/>
            </p:nvSpPr>
            <p:spPr>
              <a:xfrm>
                <a:off x="2224592" y="900483"/>
                <a:ext cx="107726" cy="113761"/>
              </a:xfrm>
              <a:custGeom>
                <a:avLst/>
                <a:gdLst>
                  <a:gd name="csX0" fmla="*/ 212 w 107726"/>
                  <a:gd name="csY0" fmla="*/ 113761 h 113761"/>
                  <a:gd name="csX1" fmla="*/ 59352 w 107726"/>
                  <a:gd name="csY1" fmla="*/ 99294 h 113761"/>
                  <a:gd name="csX2" fmla="*/ 67453 w 107726"/>
                  <a:gd name="csY2" fmla="*/ 98484 h 113761"/>
                  <a:gd name="csX3" fmla="*/ 99165 w 107726"/>
                  <a:gd name="csY3" fmla="*/ 77536 h 113761"/>
                  <a:gd name="csX4" fmla="*/ 106803 w 107726"/>
                  <a:gd name="csY4" fmla="*/ 40270 h 113761"/>
                  <a:gd name="csX5" fmla="*/ 106340 w 107726"/>
                  <a:gd name="csY5" fmla="*/ 38071 h 113761"/>
                  <a:gd name="csX6" fmla="*/ 48589 w 107726"/>
                  <a:gd name="csY6" fmla="*/ 920 h 113761"/>
                  <a:gd name="csX7" fmla="*/ 16877 w 107726"/>
                  <a:gd name="csY7" fmla="*/ 21868 h 113761"/>
                  <a:gd name="csX8" fmla="*/ 212 w 107726"/>
                  <a:gd name="csY8" fmla="*/ 113761 h 1137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07726" h="113761">
                    <a:moveTo>
                      <a:pt x="212" y="113761"/>
                    </a:moveTo>
                    <a:cubicBezTo>
                      <a:pt x="16993" y="105197"/>
                      <a:pt x="45464" y="100915"/>
                      <a:pt x="59352" y="99294"/>
                    </a:cubicBezTo>
                    <a:cubicBezTo>
                      <a:pt x="62014" y="99294"/>
                      <a:pt x="64791" y="98947"/>
                      <a:pt x="67453" y="98484"/>
                    </a:cubicBezTo>
                    <a:cubicBezTo>
                      <a:pt x="80531" y="95938"/>
                      <a:pt x="91758" y="88531"/>
                      <a:pt x="99165" y="77536"/>
                    </a:cubicBezTo>
                    <a:cubicBezTo>
                      <a:pt x="106572" y="66542"/>
                      <a:pt x="109349" y="53348"/>
                      <a:pt x="106803" y="40270"/>
                    </a:cubicBezTo>
                    <a:cubicBezTo>
                      <a:pt x="106687" y="39575"/>
                      <a:pt x="106456" y="38765"/>
                      <a:pt x="106340" y="38071"/>
                    </a:cubicBezTo>
                    <a:cubicBezTo>
                      <a:pt x="100206" y="12378"/>
                      <a:pt x="74745" y="-4172"/>
                      <a:pt x="48589" y="920"/>
                    </a:cubicBezTo>
                    <a:cubicBezTo>
                      <a:pt x="35511" y="3466"/>
                      <a:pt x="24284" y="10873"/>
                      <a:pt x="16877" y="21868"/>
                    </a:cubicBezTo>
                    <a:cubicBezTo>
                      <a:pt x="-3145" y="43742"/>
                      <a:pt x="212" y="113761"/>
                      <a:pt x="212" y="113761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</p:grpSp>
        <p:grpSp>
          <p:nvGrpSpPr>
            <p:cNvPr id="31" name="Gráfico 14">
              <a:extLst>
                <a:ext uri="{FF2B5EF4-FFF2-40B4-BE49-F238E27FC236}">
                  <a16:creationId xmlns:a16="http://schemas.microsoft.com/office/drawing/2014/main" id="{E02DD972-2FBF-43CA-4CB4-30AAD2C1302D}"/>
                </a:ext>
              </a:extLst>
            </p:cNvPr>
            <p:cNvGrpSpPr/>
            <p:nvPr/>
          </p:nvGrpSpPr>
          <p:grpSpPr>
            <a:xfrm>
              <a:off x="2289888" y="935738"/>
              <a:ext cx="458067" cy="424345"/>
              <a:chOff x="2289888" y="935738"/>
              <a:chExt cx="458067" cy="424345"/>
            </a:xfrm>
            <a:grpFill/>
          </p:grpSpPr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id="{9DF8DFBA-6B52-D3AD-D643-26A8043C7FA0}"/>
                  </a:ext>
                </a:extLst>
              </p:cNvPr>
              <p:cNvSpPr/>
              <p:nvPr/>
            </p:nvSpPr>
            <p:spPr>
              <a:xfrm>
                <a:off x="2303595" y="1310848"/>
                <a:ext cx="49210" cy="49235"/>
              </a:xfrm>
              <a:custGeom>
                <a:avLst/>
                <a:gdLst>
                  <a:gd name="csX0" fmla="*/ 1876 w 49210"/>
                  <a:gd name="csY0" fmla="*/ 15186 h 49235"/>
                  <a:gd name="csX1" fmla="*/ 15186 w 49210"/>
                  <a:gd name="csY1" fmla="*/ 47360 h 49235"/>
                  <a:gd name="csX2" fmla="*/ 47360 w 49210"/>
                  <a:gd name="csY2" fmla="*/ 34050 h 49235"/>
                  <a:gd name="csX3" fmla="*/ 48517 w 49210"/>
                  <a:gd name="csY3" fmla="*/ 18889 h 49235"/>
                  <a:gd name="csX4" fmla="*/ 33935 w 49210"/>
                  <a:gd name="csY4" fmla="*/ 1876 h 49235"/>
                  <a:gd name="csX5" fmla="*/ 1760 w 49210"/>
                  <a:gd name="csY5" fmla="*/ 15186 h 4923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49210" h="49235">
                    <a:moveTo>
                      <a:pt x="1876" y="15186"/>
                    </a:moveTo>
                    <a:cubicBezTo>
                      <a:pt x="-3332" y="27685"/>
                      <a:pt x="2686" y="42152"/>
                      <a:pt x="15186" y="47360"/>
                    </a:cubicBezTo>
                    <a:cubicBezTo>
                      <a:pt x="27685" y="52568"/>
                      <a:pt x="42152" y="46550"/>
                      <a:pt x="47360" y="34050"/>
                    </a:cubicBezTo>
                    <a:cubicBezTo>
                      <a:pt x="49443" y="29074"/>
                      <a:pt x="49674" y="23750"/>
                      <a:pt x="48517" y="18889"/>
                    </a:cubicBezTo>
                    <a:cubicBezTo>
                      <a:pt x="46781" y="11482"/>
                      <a:pt x="41573" y="5001"/>
                      <a:pt x="33935" y="1876"/>
                    </a:cubicBezTo>
                    <a:cubicBezTo>
                      <a:pt x="21435" y="-3332"/>
                      <a:pt x="6968" y="2686"/>
                      <a:pt x="1760" y="15186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533CFBB2-BBF0-7749-69C5-3E55CA50AD2D}"/>
                  </a:ext>
                </a:extLst>
              </p:cNvPr>
              <p:cNvSpPr/>
              <p:nvPr/>
            </p:nvSpPr>
            <p:spPr>
              <a:xfrm>
                <a:off x="2289888" y="1243196"/>
                <a:ext cx="55020" cy="55020"/>
              </a:xfrm>
              <a:custGeom>
                <a:avLst/>
                <a:gdLst>
                  <a:gd name="csX0" fmla="*/ 9681 w 55020"/>
                  <a:gd name="csY0" fmla="*/ 48464 h 55020"/>
                  <a:gd name="csX1" fmla="*/ 48452 w 55020"/>
                  <a:gd name="csY1" fmla="*/ 45339 h 55020"/>
                  <a:gd name="csX2" fmla="*/ 54933 w 55020"/>
                  <a:gd name="csY2" fmla="*/ 25317 h 55020"/>
                  <a:gd name="csX3" fmla="*/ 54238 w 55020"/>
                  <a:gd name="csY3" fmla="*/ 21035 h 55020"/>
                  <a:gd name="csX4" fmla="*/ 45327 w 55020"/>
                  <a:gd name="csY4" fmla="*/ 6568 h 55020"/>
                  <a:gd name="csX5" fmla="*/ 25305 w 55020"/>
                  <a:gd name="csY5" fmla="*/ 87 h 55020"/>
                  <a:gd name="csX6" fmla="*/ 6556 w 55020"/>
                  <a:gd name="csY6" fmla="*/ 9693 h 55020"/>
                  <a:gd name="csX7" fmla="*/ 9681 w 55020"/>
                  <a:gd name="csY7" fmla="*/ 48464 h 5502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55020" h="55020">
                    <a:moveTo>
                      <a:pt x="9681" y="48464"/>
                    </a:moveTo>
                    <a:cubicBezTo>
                      <a:pt x="21254" y="58302"/>
                      <a:pt x="38614" y="56913"/>
                      <a:pt x="48452" y="45339"/>
                    </a:cubicBezTo>
                    <a:cubicBezTo>
                      <a:pt x="53197" y="39784"/>
                      <a:pt x="55511" y="32609"/>
                      <a:pt x="54933" y="25317"/>
                    </a:cubicBezTo>
                    <a:cubicBezTo>
                      <a:pt x="54817" y="23813"/>
                      <a:pt x="54586" y="22424"/>
                      <a:pt x="54238" y="21035"/>
                    </a:cubicBezTo>
                    <a:cubicBezTo>
                      <a:pt x="52850" y="15480"/>
                      <a:pt x="49840" y="10388"/>
                      <a:pt x="45327" y="6568"/>
                    </a:cubicBezTo>
                    <a:cubicBezTo>
                      <a:pt x="39771" y="1823"/>
                      <a:pt x="32596" y="-491"/>
                      <a:pt x="25305" y="87"/>
                    </a:cubicBezTo>
                    <a:cubicBezTo>
                      <a:pt x="18013" y="666"/>
                      <a:pt x="11301" y="4022"/>
                      <a:pt x="6556" y="9693"/>
                    </a:cubicBezTo>
                    <a:cubicBezTo>
                      <a:pt x="-3282" y="21267"/>
                      <a:pt x="-1893" y="38627"/>
                      <a:pt x="9681" y="48464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id="{A0101E37-1F3B-E95E-9EB2-8DE85EF0EC32}"/>
                  </a:ext>
                </a:extLst>
              </p:cNvPr>
              <p:cNvSpPr/>
              <p:nvPr/>
            </p:nvSpPr>
            <p:spPr>
              <a:xfrm>
                <a:off x="2297889" y="1165103"/>
                <a:ext cx="61541" cy="61580"/>
              </a:xfrm>
              <a:custGeom>
                <a:avLst/>
                <a:gdLst>
                  <a:gd name="csX0" fmla="*/ 4572 w 61541"/>
                  <a:gd name="csY0" fmla="*/ 46931 h 61580"/>
                  <a:gd name="csX1" fmla="*/ 23669 w 61541"/>
                  <a:gd name="csY1" fmla="*/ 60704 h 61580"/>
                  <a:gd name="csX2" fmla="*/ 46931 w 61541"/>
                  <a:gd name="csY2" fmla="*/ 57000 h 61580"/>
                  <a:gd name="csX3" fmla="*/ 60704 w 61541"/>
                  <a:gd name="csY3" fmla="*/ 23553 h 61580"/>
                  <a:gd name="csX4" fmla="*/ 57000 w 61541"/>
                  <a:gd name="csY4" fmla="*/ 14641 h 61580"/>
                  <a:gd name="csX5" fmla="*/ 14641 w 61541"/>
                  <a:gd name="csY5" fmla="*/ 4572 h 61580"/>
                  <a:gd name="csX6" fmla="*/ 4572 w 61541"/>
                  <a:gd name="csY6" fmla="*/ 46931 h 6158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61541" h="61580">
                    <a:moveTo>
                      <a:pt x="4572" y="46931"/>
                    </a:moveTo>
                    <a:cubicBezTo>
                      <a:pt x="8855" y="53875"/>
                      <a:pt x="15683" y="58852"/>
                      <a:pt x="23669" y="60704"/>
                    </a:cubicBezTo>
                    <a:cubicBezTo>
                      <a:pt x="31654" y="62671"/>
                      <a:pt x="39871" y="61282"/>
                      <a:pt x="46931" y="57000"/>
                    </a:cubicBezTo>
                    <a:cubicBezTo>
                      <a:pt x="58505" y="49825"/>
                      <a:pt x="63713" y="36168"/>
                      <a:pt x="60704" y="23553"/>
                    </a:cubicBezTo>
                    <a:cubicBezTo>
                      <a:pt x="60009" y="20544"/>
                      <a:pt x="58736" y="17535"/>
                      <a:pt x="57000" y="14641"/>
                    </a:cubicBezTo>
                    <a:cubicBezTo>
                      <a:pt x="48089" y="175"/>
                      <a:pt x="29108" y="-4339"/>
                      <a:pt x="14641" y="4572"/>
                    </a:cubicBezTo>
                    <a:cubicBezTo>
                      <a:pt x="175" y="13484"/>
                      <a:pt x="-4339" y="32464"/>
                      <a:pt x="4572" y="46931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3BDB43BF-3B8E-758D-C9D8-D9116A52D3DA}"/>
                  </a:ext>
                </a:extLst>
              </p:cNvPr>
              <p:cNvSpPr/>
              <p:nvPr/>
            </p:nvSpPr>
            <p:spPr>
              <a:xfrm>
                <a:off x="2333074" y="1083628"/>
                <a:ext cx="69162" cy="69046"/>
              </a:xfrm>
              <a:custGeom>
                <a:avLst/>
                <a:gdLst>
                  <a:gd name="csX0" fmla="*/ 26445 w 69162"/>
                  <a:gd name="csY0" fmla="*/ 868 h 69046"/>
                  <a:gd name="csX1" fmla="*/ 983 w 69162"/>
                  <a:gd name="csY1" fmla="*/ 42532 h 69046"/>
                  <a:gd name="csX2" fmla="*/ 983 w 69162"/>
                  <a:gd name="csY2" fmla="*/ 42532 h 69046"/>
                  <a:gd name="csX3" fmla="*/ 16492 w 69162"/>
                  <a:gd name="csY3" fmla="*/ 63943 h 69046"/>
                  <a:gd name="csX4" fmla="*/ 42648 w 69162"/>
                  <a:gd name="csY4" fmla="*/ 68109 h 69046"/>
                  <a:gd name="csX5" fmla="*/ 64059 w 69162"/>
                  <a:gd name="csY5" fmla="*/ 52601 h 69046"/>
                  <a:gd name="csX6" fmla="*/ 68225 w 69162"/>
                  <a:gd name="csY6" fmla="*/ 26445 h 69046"/>
                  <a:gd name="csX7" fmla="*/ 68225 w 69162"/>
                  <a:gd name="csY7" fmla="*/ 26445 h 69046"/>
                  <a:gd name="csX8" fmla="*/ 26561 w 69162"/>
                  <a:gd name="csY8" fmla="*/ 983 h 6904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69162" h="69046">
                    <a:moveTo>
                      <a:pt x="26445" y="868"/>
                    </a:moveTo>
                    <a:cubicBezTo>
                      <a:pt x="7928" y="5381"/>
                      <a:pt x="-3530" y="24015"/>
                      <a:pt x="983" y="42532"/>
                    </a:cubicBezTo>
                    <a:lnTo>
                      <a:pt x="983" y="42532"/>
                    </a:lnTo>
                    <a:cubicBezTo>
                      <a:pt x="3182" y="51559"/>
                      <a:pt x="8622" y="59082"/>
                      <a:pt x="16492" y="63943"/>
                    </a:cubicBezTo>
                    <a:cubicBezTo>
                      <a:pt x="24362" y="68804"/>
                      <a:pt x="33621" y="70193"/>
                      <a:pt x="42648" y="68109"/>
                    </a:cubicBezTo>
                    <a:cubicBezTo>
                      <a:pt x="51675" y="65911"/>
                      <a:pt x="59198" y="60471"/>
                      <a:pt x="64059" y="52601"/>
                    </a:cubicBezTo>
                    <a:cubicBezTo>
                      <a:pt x="68920" y="44731"/>
                      <a:pt x="70308" y="35472"/>
                      <a:pt x="68225" y="26445"/>
                    </a:cubicBezTo>
                    <a:lnTo>
                      <a:pt x="68225" y="26445"/>
                    </a:lnTo>
                    <a:cubicBezTo>
                      <a:pt x="63712" y="7928"/>
                      <a:pt x="45078" y="-3530"/>
                      <a:pt x="26561" y="983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D9773A1E-7F81-DA75-5581-68AA85D4EFB6}"/>
                  </a:ext>
                </a:extLst>
              </p:cNvPr>
              <p:cNvSpPr/>
              <p:nvPr/>
            </p:nvSpPr>
            <p:spPr>
              <a:xfrm>
                <a:off x="2399218" y="1007650"/>
                <a:ext cx="77787" cy="77777"/>
              </a:xfrm>
              <a:custGeom>
                <a:avLst/>
                <a:gdLst>
                  <a:gd name="csX0" fmla="*/ 77655 w 77787"/>
                  <a:gd name="csY0" fmla="*/ 41893 h 77777"/>
                  <a:gd name="csX1" fmla="*/ 76730 w 77787"/>
                  <a:gd name="csY1" fmla="*/ 29857 h 77777"/>
                  <a:gd name="csX2" fmla="*/ 41893 w 77787"/>
                  <a:gd name="csY2" fmla="*/ 113 h 77777"/>
                  <a:gd name="csX3" fmla="*/ 113 w 77787"/>
                  <a:gd name="csY3" fmla="*/ 35875 h 77777"/>
                  <a:gd name="csX4" fmla="*/ 35875 w 77787"/>
                  <a:gd name="csY4" fmla="*/ 77655 h 77777"/>
                  <a:gd name="csX5" fmla="*/ 64230 w 77787"/>
                  <a:gd name="csY5" fmla="*/ 68397 h 77777"/>
                  <a:gd name="csX6" fmla="*/ 77771 w 77787"/>
                  <a:gd name="csY6" fmla="*/ 41893 h 7777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77787" h="77777">
                    <a:moveTo>
                      <a:pt x="77655" y="41893"/>
                    </a:moveTo>
                    <a:cubicBezTo>
                      <a:pt x="78003" y="37727"/>
                      <a:pt x="77655" y="33676"/>
                      <a:pt x="76730" y="29857"/>
                    </a:cubicBezTo>
                    <a:cubicBezTo>
                      <a:pt x="72910" y="13886"/>
                      <a:pt x="59138" y="1502"/>
                      <a:pt x="41893" y="113"/>
                    </a:cubicBezTo>
                    <a:cubicBezTo>
                      <a:pt x="20483" y="-1507"/>
                      <a:pt x="1733" y="14464"/>
                      <a:pt x="113" y="35875"/>
                    </a:cubicBezTo>
                    <a:cubicBezTo>
                      <a:pt x="-1507" y="57286"/>
                      <a:pt x="14464" y="76035"/>
                      <a:pt x="35875" y="77655"/>
                    </a:cubicBezTo>
                    <a:cubicBezTo>
                      <a:pt x="46176" y="78465"/>
                      <a:pt x="56244" y="75225"/>
                      <a:pt x="64230" y="68397"/>
                    </a:cubicBezTo>
                    <a:cubicBezTo>
                      <a:pt x="72100" y="61684"/>
                      <a:pt x="76961" y="52194"/>
                      <a:pt x="77771" y="41893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37" name="Forma libre: forma 36">
                <a:extLst>
                  <a:ext uri="{FF2B5EF4-FFF2-40B4-BE49-F238E27FC236}">
                    <a16:creationId xmlns:a16="http://schemas.microsoft.com/office/drawing/2014/main" id="{688BDD56-4088-EC2F-3DE6-2469D6614842}"/>
                  </a:ext>
                </a:extLst>
              </p:cNvPr>
              <p:cNvSpPr/>
              <p:nvPr/>
            </p:nvSpPr>
            <p:spPr>
              <a:xfrm>
                <a:off x="2496519" y="949334"/>
                <a:ext cx="87948" cy="87970"/>
              </a:xfrm>
              <a:custGeom>
                <a:avLst/>
                <a:gdLst>
                  <a:gd name="csX0" fmla="*/ 3501 w 87948"/>
                  <a:gd name="csY0" fmla="*/ 60860 h 87970"/>
                  <a:gd name="csX1" fmla="*/ 27342 w 87948"/>
                  <a:gd name="csY1" fmla="*/ 84585 h 87970"/>
                  <a:gd name="csX2" fmla="*/ 60905 w 87948"/>
                  <a:gd name="csY2" fmla="*/ 84585 h 87970"/>
                  <a:gd name="csX3" fmla="*/ 84631 w 87948"/>
                  <a:gd name="csY3" fmla="*/ 60744 h 87970"/>
                  <a:gd name="csX4" fmla="*/ 86714 w 87948"/>
                  <a:gd name="csY4" fmla="*/ 33778 h 87970"/>
                  <a:gd name="csX5" fmla="*/ 60790 w 87948"/>
                  <a:gd name="csY5" fmla="*/ 3340 h 87970"/>
                  <a:gd name="csX6" fmla="*/ 3385 w 87948"/>
                  <a:gd name="csY6" fmla="*/ 27181 h 87970"/>
                  <a:gd name="csX7" fmla="*/ 3385 w 87948"/>
                  <a:gd name="csY7" fmla="*/ 60744 h 8797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87948" h="87970">
                    <a:moveTo>
                      <a:pt x="3501" y="60860"/>
                    </a:moveTo>
                    <a:cubicBezTo>
                      <a:pt x="8015" y="71739"/>
                      <a:pt x="16463" y="80072"/>
                      <a:pt x="27342" y="84585"/>
                    </a:cubicBezTo>
                    <a:cubicBezTo>
                      <a:pt x="38221" y="89099"/>
                      <a:pt x="50142" y="89099"/>
                      <a:pt x="60905" y="84585"/>
                    </a:cubicBezTo>
                    <a:cubicBezTo>
                      <a:pt x="71784" y="80072"/>
                      <a:pt x="80117" y="71623"/>
                      <a:pt x="84631" y="60744"/>
                    </a:cubicBezTo>
                    <a:cubicBezTo>
                      <a:pt x="88334" y="51832"/>
                      <a:pt x="88797" y="42458"/>
                      <a:pt x="86714" y="33778"/>
                    </a:cubicBezTo>
                    <a:cubicBezTo>
                      <a:pt x="83589" y="20584"/>
                      <a:pt x="74331" y="9011"/>
                      <a:pt x="60790" y="3340"/>
                    </a:cubicBezTo>
                    <a:cubicBezTo>
                      <a:pt x="38453" y="-5919"/>
                      <a:pt x="12644" y="4729"/>
                      <a:pt x="3385" y="27181"/>
                    </a:cubicBezTo>
                    <a:cubicBezTo>
                      <a:pt x="-1128" y="38060"/>
                      <a:pt x="-1128" y="49981"/>
                      <a:pt x="3385" y="60744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38" name="Forma libre: forma 37">
                <a:extLst>
                  <a:ext uri="{FF2B5EF4-FFF2-40B4-BE49-F238E27FC236}">
                    <a16:creationId xmlns:a16="http://schemas.microsoft.com/office/drawing/2014/main" id="{17A07315-CEA5-03EB-FA04-20CC0462352D}"/>
                  </a:ext>
                </a:extLst>
              </p:cNvPr>
              <p:cNvSpPr/>
              <p:nvPr/>
            </p:nvSpPr>
            <p:spPr>
              <a:xfrm>
                <a:off x="2612051" y="935738"/>
                <a:ext cx="135903" cy="99492"/>
              </a:xfrm>
              <a:custGeom>
                <a:avLst/>
                <a:gdLst>
                  <a:gd name="csX0" fmla="*/ 116 w 135903"/>
                  <a:gd name="csY0" fmla="*/ 44480 h 99492"/>
                  <a:gd name="csX1" fmla="*/ 48261 w 135903"/>
                  <a:gd name="csY1" fmla="*/ 81747 h 99492"/>
                  <a:gd name="csX2" fmla="*/ 53932 w 135903"/>
                  <a:gd name="csY2" fmla="*/ 87533 h 99492"/>
                  <a:gd name="csX3" fmla="*/ 90157 w 135903"/>
                  <a:gd name="csY3" fmla="*/ 99338 h 99492"/>
                  <a:gd name="csX4" fmla="*/ 124067 w 135903"/>
                  <a:gd name="csY4" fmla="*/ 82094 h 99492"/>
                  <a:gd name="csX5" fmla="*/ 125456 w 135903"/>
                  <a:gd name="csY5" fmla="*/ 80358 h 99492"/>
                  <a:gd name="csX6" fmla="*/ 118512 w 135903"/>
                  <a:gd name="csY6" fmla="*/ 11959 h 99492"/>
                  <a:gd name="csX7" fmla="*/ 82287 w 135903"/>
                  <a:gd name="csY7" fmla="*/ 154 h 99492"/>
                  <a:gd name="csX8" fmla="*/ 0 w 135903"/>
                  <a:gd name="csY8" fmla="*/ 44480 h 9949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35903" h="99492">
                    <a:moveTo>
                      <a:pt x="116" y="44480"/>
                    </a:moveTo>
                    <a:cubicBezTo>
                      <a:pt x="17360" y="52234"/>
                      <a:pt x="38424" y="71909"/>
                      <a:pt x="48261" y="81747"/>
                    </a:cubicBezTo>
                    <a:cubicBezTo>
                      <a:pt x="49997" y="83830"/>
                      <a:pt x="51849" y="85797"/>
                      <a:pt x="53932" y="87533"/>
                    </a:cubicBezTo>
                    <a:cubicBezTo>
                      <a:pt x="64001" y="96098"/>
                      <a:pt x="76848" y="100380"/>
                      <a:pt x="90157" y="99338"/>
                    </a:cubicBezTo>
                    <a:cubicBezTo>
                      <a:pt x="103351" y="98297"/>
                      <a:pt x="115387" y="92163"/>
                      <a:pt x="124067" y="82094"/>
                    </a:cubicBezTo>
                    <a:cubicBezTo>
                      <a:pt x="124530" y="81515"/>
                      <a:pt x="124993" y="80937"/>
                      <a:pt x="125456" y="80358"/>
                    </a:cubicBezTo>
                    <a:cubicBezTo>
                      <a:pt x="141659" y="59526"/>
                      <a:pt x="138766" y="29319"/>
                      <a:pt x="118512" y="11959"/>
                    </a:cubicBezTo>
                    <a:cubicBezTo>
                      <a:pt x="108443" y="3394"/>
                      <a:pt x="95597" y="-888"/>
                      <a:pt x="82287" y="154"/>
                    </a:cubicBezTo>
                    <a:cubicBezTo>
                      <a:pt x="52659" y="-1814"/>
                      <a:pt x="0" y="44480"/>
                      <a:pt x="0" y="44480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</p:grpSp>
        <p:grpSp>
          <p:nvGrpSpPr>
            <p:cNvPr id="39" name="Gráfico 14">
              <a:extLst>
                <a:ext uri="{FF2B5EF4-FFF2-40B4-BE49-F238E27FC236}">
                  <a16:creationId xmlns:a16="http://schemas.microsoft.com/office/drawing/2014/main" id="{91EFE5E7-3BFC-1A1B-C6A0-807DFE9D3D99}"/>
                </a:ext>
              </a:extLst>
            </p:cNvPr>
            <p:cNvGrpSpPr/>
            <p:nvPr/>
          </p:nvGrpSpPr>
          <p:grpSpPr>
            <a:xfrm>
              <a:off x="2400883" y="1122121"/>
              <a:ext cx="578655" cy="260043"/>
              <a:chOff x="2400883" y="1122121"/>
              <a:chExt cx="578655" cy="260043"/>
            </a:xfrm>
            <a:grpFill/>
          </p:grpSpPr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FA22B188-890B-F0B4-4131-0CBC9ADDE806}"/>
                  </a:ext>
                </a:extLst>
              </p:cNvPr>
              <p:cNvSpPr/>
              <p:nvPr/>
            </p:nvSpPr>
            <p:spPr>
              <a:xfrm>
                <a:off x="2400883" y="1236618"/>
                <a:ext cx="49367" cy="49207"/>
              </a:xfrm>
              <a:custGeom>
                <a:avLst/>
                <a:gdLst>
                  <a:gd name="csX0" fmla="*/ 17776 w 49367"/>
                  <a:gd name="csY0" fmla="*/ 994 h 49207"/>
                  <a:gd name="csX1" fmla="*/ 994 w 49367"/>
                  <a:gd name="csY1" fmla="*/ 31432 h 49207"/>
                  <a:gd name="csX2" fmla="*/ 31548 w 49367"/>
                  <a:gd name="csY2" fmla="*/ 48214 h 49207"/>
                  <a:gd name="csX3" fmla="*/ 44163 w 49367"/>
                  <a:gd name="csY3" fmla="*/ 39765 h 49207"/>
                  <a:gd name="csX4" fmla="*/ 48445 w 49367"/>
                  <a:gd name="csY4" fmla="*/ 17776 h 49207"/>
                  <a:gd name="csX5" fmla="*/ 18007 w 49367"/>
                  <a:gd name="csY5" fmla="*/ 994 h 4920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49367" h="49207">
                    <a:moveTo>
                      <a:pt x="17776" y="994"/>
                    </a:moveTo>
                    <a:cubicBezTo>
                      <a:pt x="4698" y="4698"/>
                      <a:pt x="-2825" y="18470"/>
                      <a:pt x="994" y="31432"/>
                    </a:cubicBezTo>
                    <a:cubicBezTo>
                      <a:pt x="4813" y="44510"/>
                      <a:pt x="18470" y="52033"/>
                      <a:pt x="31548" y="48214"/>
                    </a:cubicBezTo>
                    <a:cubicBezTo>
                      <a:pt x="36756" y="46709"/>
                      <a:pt x="41038" y="43700"/>
                      <a:pt x="44163" y="39765"/>
                    </a:cubicBezTo>
                    <a:cubicBezTo>
                      <a:pt x="48793" y="33747"/>
                      <a:pt x="50644" y="25646"/>
                      <a:pt x="48445" y="17776"/>
                    </a:cubicBezTo>
                    <a:cubicBezTo>
                      <a:pt x="44626" y="4698"/>
                      <a:pt x="30969" y="-2825"/>
                      <a:pt x="18007" y="994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41" name="Forma libre: forma 40">
                <a:extLst>
                  <a:ext uri="{FF2B5EF4-FFF2-40B4-BE49-F238E27FC236}">
                    <a16:creationId xmlns:a16="http://schemas.microsoft.com/office/drawing/2014/main" id="{7ED611B1-94DE-974C-17FF-B34633B7E32C}"/>
                  </a:ext>
                </a:extLst>
              </p:cNvPr>
              <p:cNvSpPr/>
              <p:nvPr/>
            </p:nvSpPr>
            <p:spPr>
              <a:xfrm>
                <a:off x="2441909" y="1185056"/>
                <a:ext cx="54885" cy="55000"/>
              </a:xfrm>
              <a:custGeom>
                <a:avLst/>
                <a:gdLst>
                  <a:gd name="csX0" fmla="*/ 13 w 54885"/>
                  <a:gd name="csY0" fmla="*/ 26632 h 55000"/>
                  <a:gd name="csX1" fmla="*/ 26516 w 54885"/>
                  <a:gd name="csY1" fmla="*/ 54987 h 55000"/>
                  <a:gd name="csX2" fmla="*/ 46191 w 54885"/>
                  <a:gd name="csY2" fmla="*/ 47580 h 55000"/>
                  <a:gd name="csX3" fmla="*/ 49085 w 54885"/>
                  <a:gd name="csY3" fmla="*/ 44339 h 55000"/>
                  <a:gd name="csX4" fmla="*/ 54871 w 54885"/>
                  <a:gd name="csY4" fmla="*/ 28368 h 55000"/>
                  <a:gd name="csX5" fmla="*/ 47464 w 54885"/>
                  <a:gd name="csY5" fmla="*/ 8693 h 55000"/>
                  <a:gd name="csX6" fmla="*/ 28368 w 54885"/>
                  <a:gd name="csY6" fmla="*/ 13 h 55000"/>
                  <a:gd name="csX7" fmla="*/ 13 w 54885"/>
                  <a:gd name="csY7" fmla="*/ 26516 h 550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54885" h="55000">
                    <a:moveTo>
                      <a:pt x="13" y="26632"/>
                    </a:moveTo>
                    <a:cubicBezTo>
                      <a:pt x="-450" y="41793"/>
                      <a:pt x="11471" y="54524"/>
                      <a:pt x="26516" y="54987"/>
                    </a:cubicBezTo>
                    <a:cubicBezTo>
                      <a:pt x="33807" y="55218"/>
                      <a:pt x="40867" y="52556"/>
                      <a:pt x="46191" y="47580"/>
                    </a:cubicBezTo>
                    <a:cubicBezTo>
                      <a:pt x="47233" y="46538"/>
                      <a:pt x="48274" y="45497"/>
                      <a:pt x="49085" y="44339"/>
                    </a:cubicBezTo>
                    <a:cubicBezTo>
                      <a:pt x="52672" y="39826"/>
                      <a:pt x="54640" y="34270"/>
                      <a:pt x="54871" y="28368"/>
                    </a:cubicBezTo>
                    <a:cubicBezTo>
                      <a:pt x="55103" y="21077"/>
                      <a:pt x="52441" y="14017"/>
                      <a:pt x="47464" y="8693"/>
                    </a:cubicBezTo>
                    <a:cubicBezTo>
                      <a:pt x="42488" y="3369"/>
                      <a:pt x="35659" y="245"/>
                      <a:pt x="28368" y="13"/>
                    </a:cubicBezTo>
                    <a:cubicBezTo>
                      <a:pt x="13207" y="-450"/>
                      <a:pt x="476" y="11471"/>
                      <a:pt x="13" y="26516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id="{87842BCD-6F4F-945B-CAF0-8B0683835562}"/>
                  </a:ext>
                </a:extLst>
              </p:cNvPr>
              <p:cNvSpPr/>
              <p:nvPr/>
            </p:nvSpPr>
            <p:spPr>
              <a:xfrm>
                <a:off x="2504071" y="1143880"/>
                <a:ext cx="61442" cy="61543"/>
              </a:xfrm>
              <a:custGeom>
                <a:avLst/>
                <a:gdLst>
                  <a:gd name="csX0" fmla="*/ 1852 w 61442"/>
                  <a:gd name="csY0" fmla="*/ 20356 h 61543"/>
                  <a:gd name="csX1" fmla="*/ 2893 w 61442"/>
                  <a:gd name="csY1" fmla="*/ 43850 h 61543"/>
                  <a:gd name="csX2" fmla="*/ 20254 w 61442"/>
                  <a:gd name="csY2" fmla="*/ 59706 h 61543"/>
                  <a:gd name="csX3" fmla="*/ 54974 w 61442"/>
                  <a:gd name="csY3" fmla="*/ 49637 h 61543"/>
                  <a:gd name="csX4" fmla="*/ 59603 w 61442"/>
                  <a:gd name="csY4" fmla="*/ 41189 h 61543"/>
                  <a:gd name="csX5" fmla="*/ 41086 w 61442"/>
                  <a:gd name="csY5" fmla="*/ 1839 h 61543"/>
                  <a:gd name="csX6" fmla="*/ 1736 w 61442"/>
                  <a:gd name="csY6" fmla="*/ 20356 h 6154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61442" h="61543">
                    <a:moveTo>
                      <a:pt x="1852" y="20356"/>
                    </a:moveTo>
                    <a:cubicBezTo>
                      <a:pt x="-926" y="28111"/>
                      <a:pt x="-579" y="36443"/>
                      <a:pt x="2893" y="43850"/>
                    </a:cubicBezTo>
                    <a:cubicBezTo>
                      <a:pt x="6365" y="51257"/>
                      <a:pt x="12499" y="56928"/>
                      <a:pt x="20254" y="59706"/>
                    </a:cubicBezTo>
                    <a:cubicBezTo>
                      <a:pt x="33100" y="64335"/>
                      <a:pt x="46988" y="59938"/>
                      <a:pt x="54974" y="49637"/>
                    </a:cubicBezTo>
                    <a:cubicBezTo>
                      <a:pt x="56941" y="47207"/>
                      <a:pt x="58446" y="44313"/>
                      <a:pt x="59603" y="41189"/>
                    </a:cubicBezTo>
                    <a:cubicBezTo>
                      <a:pt x="65390" y="25217"/>
                      <a:pt x="57057" y="7626"/>
                      <a:pt x="41086" y="1839"/>
                    </a:cubicBezTo>
                    <a:cubicBezTo>
                      <a:pt x="25114" y="-3948"/>
                      <a:pt x="7523" y="4385"/>
                      <a:pt x="1736" y="20356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id="{DB2D7683-537D-49FA-F901-993E26D4B38F}"/>
                  </a:ext>
                </a:extLst>
              </p:cNvPr>
              <p:cNvSpPr/>
              <p:nvPr/>
            </p:nvSpPr>
            <p:spPr>
              <a:xfrm>
                <a:off x="2585544" y="1122121"/>
                <a:ext cx="69085" cy="69085"/>
              </a:xfrm>
              <a:custGeom>
                <a:avLst/>
                <a:gdLst>
                  <a:gd name="csX0" fmla="*/ 55788 w 69085"/>
                  <a:gd name="csY0" fmla="*/ 7280 h 69085"/>
                  <a:gd name="csX1" fmla="*/ 7295 w 69085"/>
                  <a:gd name="csY1" fmla="*/ 13298 h 69085"/>
                  <a:gd name="csX2" fmla="*/ 7295 w 69085"/>
                  <a:gd name="csY2" fmla="*/ 13298 h 69085"/>
                  <a:gd name="csX3" fmla="*/ 235 w 69085"/>
                  <a:gd name="csY3" fmla="*/ 38759 h 69085"/>
                  <a:gd name="csX4" fmla="*/ 13313 w 69085"/>
                  <a:gd name="csY4" fmla="*/ 61791 h 69085"/>
                  <a:gd name="csX5" fmla="*/ 38775 w 69085"/>
                  <a:gd name="csY5" fmla="*/ 68850 h 69085"/>
                  <a:gd name="csX6" fmla="*/ 61806 w 69085"/>
                  <a:gd name="csY6" fmla="*/ 55772 h 69085"/>
                  <a:gd name="csX7" fmla="*/ 61806 w 69085"/>
                  <a:gd name="csY7" fmla="*/ 55772 h 69085"/>
                  <a:gd name="csX8" fmla="*/ 55788 w 69085"/>
                  <a:gd name="csY8" fmla="*/ 7280 h 6908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69085" h="69085">
                    <a:moveTo>
                      <a:pt x="55788" y="7280"/>
                    </a:moveTo>
                    <a:cubicBezTo>
                      <a:pt x="40742" y="-4410"/>
                      <a:pt x="18984" y="-1748"/>
                      <a:pt x="7295" y="13298"/>
                    </a:cubicBezTo>
                    <a:lnTo>
                      <a:pt x="7295" y="13298"/>
                    </a:lnTo>
                    <a:cubicBezTo>
                      <a:pt x="1624" y="20589"/>
                      <a:pt x="-806" y="29616"/>
                      <a:pt x="235" y="38759"/>
                    </a:cubicBezTo>
                    <a:cubicBezTo>
                      <a:pt x="1393" y="47902"/>
                      <a:pt x="6022" y="56120"/>
                      <a:pt x="13313" y="61791"/>
                    </a:cubicBezTo>
                    <a:cubicBezTo>
                      <a:pt x="20605" y="67462"/>
                      <a:pt x="29632" y="69892"/>
                      <a:pt x="38775" y="68850"/>
                    </a:cubicBezTo>
                    <a:cubicBezTo>
                      <a:pt x="47918" y="67693"/>
                      <a:pt x="56135" y="63064"/>
                      <a:pt x="61806" y="55772"/>
                    </a:cubicBezTo>
                    <a:lnTo>
                      <a:pt x="61806" y="55772"/>
                    </a:lnTo>
                    <a:cubicBezTo>
                      <a:pt x="73495" y="40727"/>
                      <a:pt x="70833" y="18969"/>
                      <a:pt x="55788" y="7280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44" name="Forma libre: forma 43">
                <a:extLst>
                  <a:ext uri="{FF2B5EF4-FFF2-40B4-BE49-F238E27FC236}">
                    <a16:creationId xmlns:a16="http://schemas.microsoft.com/office/drawing/2014/main" id="{7EF2F452-5425-ECBD-3B01-289ECBDFE3D9}"/>
                  </a:ext>
                </a:extLst>
              </p:cNvPr>
              <p:cNvSpPr/>
              <p:nvPr/>
            </p:nvSpPr>
            <p:spPr>
              <a:xfrm>
                <a:off x="2680963" y="1128177"/>
                <a:ext cx="77829" cy="77865"/>
              </a:xfrm>
              <a:custGeom>
                <a:avLst/>
                <a:gdLst>
                  <a:gd name="csX0" fmla="*/ 60711 w 77829"/>
                  <a:gd name="csY0" fmla="*/ 71127 h 77865"/>
                  <a:gd name="csX1" fmla="*/ 69622 w 77829"/>
                  <a:gd name="csY1" fmla="*/ 62794 h 77865"/>
                  <a:gd name="csX2" fmla="*/ 71127 w 77829"/>
                  <a:gd name="csY2" fmla="*/ 17079 h 77865"/>
                  <a:gd name="csX3" fmla="*/ 17079 w 77829"/>
                  <a:gd name="csY3" fmla="*/ 6663 h 77865"/>
                  <a:gd name="csX4" fmla="*/ 6663 w 77829"/>
                  <a:gd name="csY4" fmla="*/ 60711 h 77865"/>
                  <a:gd name="csX5" fmla="*/ 31546 w 77829"/>
                  <a:gd name="csY5" fmla="*/ 77145 h 77865"/>
                  <a:gd name="csX6" fmla="*/ 60711 w 77829"/>
                  <a:gd name="csY6" fmla="*/ 71127 h 778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77829" h="77865">
                    <a:moveTo>
                      <a:pt x="60711" y="71127"/>
                    </a:moveTo>
                    <a:cubicBezTo>
                      <a:pt x="64183" y="68812"/>
                      <a:pt x="67076" y="66034"/>
                      <a:pt x="69622" y="62794"/>
                    </a:cubicBezTo>
                    <a:cubicBezTo>
                      <a:pt x="79691" y="49832"/>
                      <a:pt x="80848" y="31314"/>
                      <a:pt x="71127" y="17079"/>
                    </a:cubicBezTo>
                    <a:cubicBezTo>
                      <a:pt x="59090" y="-629"/>
                      <a:pt x="34902" y="-5374"/>
                      <a:pt x="17079" y="6663"/>
                    </a:cubicBezTo>
                    <a:cubicBezTo>
                      <a:pt x="-629" y="18699"/>
                      <a:pt x="-5374" y="42888"/>
                      <a:pt x="6663" y="60711"/>
                    </a:cubicBezTo>
                    <a:cubicBezTo>
                      <a:pt x="12449" y="69275"/>
                      <a:pt x="21361" y="75177"/>
                      <a:pt x="31546" y="77145"/>
                    </a:cubicBezTo>
                    <a:cubicBezTo>
                      <a:pt x="41730" y="79112"/>
                      <a:pt x="52146" y="77029"/>
                      <a:pt x="60711" y="71127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45" name="Forma libre: forma 44">
                <a:extLst>
                  <a:ext uri="{FF2B5EF4-FFF2-40B4-BE49-F238E27FC236}">
                    <a16:creationId xmlns:a16="http://schemas.microsoft.com/office/drawing/2014/main" id="{1389D485-6735-8EB5-DEB2-4CF6B20A146B}"/>
                  </a:ext>
                </a:extLst>
              </p:cNvPr>
              <p:cNvSpPr/>
              <p:nvPr/>
            </p:nvSpPr>
            <p:spPr>
              <a:xfrm>
                <a:off x="2781588" y="1170261"/>
                <a:ext cx="87951" cy="87849"/>
              </a:xfrm>
              <a:custGeom>
                <a:avLst/>
                <a:gdLst>
                  <a:gd name="csX0" fmla="*/ 5454 w 87951"/>
                  <a:gd name="csY0" fmla="*/ 22677 h 87849"/>
                  <a:gd name="csX1" fmla="*/ 1750 w 87951"/>
                  <a:gd name="csY1" fmla="*/ 56124 h 87849"/>
                  <a:gd name="csX2" fmla="*/ 22698 w 87951"/>
                  <a:gd name="csY2" fmla="*/ 82396 h 87849"/>
                  <a:gd name="csX3" fmla="*/ 56145 w 87951"/>
                  <a:gd name="csY3" fmla="*/ 86100 h 87849"/>
                  <a:gd name="csX4" fmla="*/ 78598 w 87951"/>
                  <a:gd name="csY4" fmla="*/ 70938 h 87849"/>
                  <a:gd name="csX5" fmla="*/ 86237 w 87951"/>
                  <a:gd name="csY5" fmla="*/ 31704 h 87849"/>
                  <a:gd name="csX6" fmla="*/ 31841 w 87951"/>
                  <a:gd name="csY6" fmla="*/ 1729 h 87849"/>
                  <a:gd name="csX7" fmla="*/ 5570 w 87951"/>
                  <a:gd name="csY7" fmla="*/ 22677 h 8784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87951" h="87849">
                    <a:moveTo>
                      <a:pt x="5454" y="22677"/>
                    </a:moveTo>
                    <a:cubicBezTo>
                      <a:pt x="-217" y="32978"/>
                      <a:pt x="-1490" y="44782"/>
                      <a:pt x="1750" y="56124"/>
                    </a:cubicBezTo>
                    <a:cubicBezTo>
                      <a:pt x="4991" y="67351"/>
                      <a:pt x="12398" y="76725"/>
                      <a:pt x="22698" y="82396"/>
                    </a:cubicBezTo>
                    <a:cubicBezTo>
                      <a:pt x="32999" y="88067"/>
                      <a:pt x="44804" y="89340"/>
                      <a:pt x="56145" y="86100"/>
                    </a:cubicBezTo>
                    <a:cubicBezTo>
                      <a:pt x="65404" y="83438"/>
                      <a:pt x="73043" y="77998"/>
                      <a:pt x="78598" y="70938"/>
                    </a:cubicBezTo>
                    <a:cubicBezTo>
                      <a:pt x="86931" y="60175"/>
                      <a:pt x="90287" y="45708"/>
                      <a:pt x="86237" y="31704"/>
                    </a:cubicBezTo>
                    <a:cubicBezTo>
                      <a:pt x="79524" y="8442"/>
                      <a:pt x="55104" y="-4983"/>
                      <a:pt x="31841" y="1729"/>
                    </a:cubicBezTo>
                    <a:cubicBezTo>
                      <a:pt x="20615" y="4970"/>
                      <a:pt x="11240" y="12492"/>
                      <a:pt x="5570" y="22677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46" name="Forma libre: forma 45">
                <a:extLst>
                  <a:ext uri="{FF2B5EF4-FFF2-40B4-BE49-F238E27FC236}">
                    <a16:creationId xmlns:a16="http://schemas.microsoft.com/office/drawing/2014/main" id="{1EF30DF7-DEAD-D58B-6E29-025DC4F7528F}"/>
                  </a:ext>
                </a:extLst>
              </p:cNvPr>
              <p:cNvSpPr/>
              <p:nvPr/>
            </p:nvSpPr>
            <p:spPr>
              <a:xfrm>
                <a:off x="2880293" y="1261801"/>
                <a:ext cx="99246" cy="120363"/>
              </a:xfrm>
              <a:custGeom>
                <a:avLst/>
                <a:gdLst>
                  <a:gd name="csX0" fmla="*/ 31 w 99246"/>
                  <a:gd name="csY0" fmla="*/ 0 h 120363"/>
                  <a:gd name="csX1" fmla="*/ 957 w 99246"/>
                  <a:gd name="csY1" fmla="*/ 60876 h 120363"/>
                  <a:gd name="csX2" fmla="*/ 31 w 99246"/>
                  <a:gd name="csY2" fmla="*/ 68978 h 120363"/>
                  <a:gd name="csX3" fmla="*/ 13340 w 99246"/>
                  <a:gd name="csY3" fmla="*/ 104624 h 120363"/>
                  <a:gd name="csX4" fmla="*/ 47945 w 99246"/>
                  <a:gd name="csY4" fmla="*/ 120364 h 120363"/>
                  <a:gd name="csX5" fmla="*/ 50144 w 99246"/>
                  <a:gd name="csY5" fmla="*/ 120364 h 120363"/>
                  <a:gd name="csX6" fmla="*/ 99215 w 99246"/>
                  <a:gd name="csY6" fmla="*/ 72334 h 120363"/>
                  <a:gd name="csX7" fmla="*/ 85906 w 99246"/>
                  <a:gd name="csY7" fmla="*/ 36688 h 120363"/>
                  <a:gd name="csX8" fmla="*/ 31 w 99246"/>
                  <a:gd name="csY8" fmla="*/ 0 h 1203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99246" h="120363">
                    <a:moveTo>
                      <a:pt x="31" y="0"/>
                    </a:moveTo>
                    <a:cubicBezTo>
                      <a:pt x="4660" y="18286"/>
                      <a:pt x="2461" y="46988"/>
                      <a:pt x="957" y="60876"/>
                    </a:cubicBezTo>
                    <a:cubicBezTo>
                      <a:pt x="378" y="63538"/>
                      <a:pt x="31" y="66200"/>
                      <a:pt x="31" y="68978"/>
                    </a:cubicBezTo>
                    <a:cubicBezTo>
                      <a:pt x="-432" y="82287"/>
                      <a:pt x="4313" y="94902"/>
                      <a:pt x="13340" y="104624"/>
                    </a:cubicBezTo>
                    <a:cubicBezTo>
                      <a:pt x="22368" y="114346"/>
                      <a:pt x="34751" y="119901"/>
                      <a:pt x="47945" y="120364"/>
                    </a:cubicBezTo>
                    <a:cubicBezTo>
                      <a:pt x="48639" y="120364"/>
                      <a:pt x="49449" y="120364"/>
                      <a:pt x="50144" y="120364"/>
                    </a:cubicBezTo>
                    <a:cubicBezTo>
                      <a:pt x="76531" y="120132"/>
                      <a:pt x="98405" y="98953"/>
                      <a:pt x="99215" y="72334"/>
                    </a:cubicBezTo>
                    <a:cubicBezTo>
                      <a:pt x="99678" y="59025"/>
                      <a:pt x="94933" y="46410"/>
                      <a:pt x="85906" y="36688"/>
                    </a:cubicBezTo>
                    <a:cubicBezTo>
                      <a:pt x="69009" y="12268"/>
                      <a:pt x="31" y="0"/>
                      <a:pt x="31" y="0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</p:grpSp>
        <p:grpSp>
          <p:nvGrpSpPr>
            <p:cNvPr id="47" name="Gráfico 14">
              <a:extLst>
                <a:ext uri="{FF2B5EF4-FFF2-40B4-BE49-F238E27FC236}">
                  <a16:creationId xmlns:a16="http://schemas.microsoft.com/office/drawing/2014/main" id="{31644DA6-1DD5-50FA-86DA-82B1866100A3}"/>
                </a:ext>
              </a:extLst>
            </p:cNvPr>
            <p:cNvGrpSpPr/>
            <p:nvPr/>
          </p:nvGrpSpPr>
          <p:grpSpPr>
            <a:xfrm>
              <a:off x="2519452" y="1266534"/>
              <a:ext cx="354924" cy="513064"/>
              <a:chOff x="2519452" y="1266534"/>
              <a:chExt cx="354924" cy="513064"/>
            </a:xfrm>
            <a:grpFill/>
          </p:grpSpPr>
          <p:sp>
            <p:nvSpPr>
              <p:cNvPr id="48" name="Forma libre: forma 47">
                <a:extLst>
                  <a:ext uri="{FF2B5EF4-FFF2-40B4-BE49-F238E27FC236}">
                    <a16:creationId xmlns:a16="http://schemas.microsoft.com/office/drawing/2014/main" id="{34C792F0-1CBD-BD1D-1DA3-612101CAB7E8}"/>
                  </a:ext>
                </a:extLst>
              </p:cNvPr>
              <p:cNvSpPr/>
              <p:nvPr/>
            </p:nvSpPr>
            <p:spPr>
              <a:xfrm>
                <a:off x="2519452" y="1266534"/>
                <a:ext cx="49211" cy="49321"/>
              </a:xfrm>
              <a:custGeom>
                <a:avLst/>
                <a:gdLst>
                  <a:gd name="csX0" fmla="*/ 38899 w 49211"/>
                  <a:gd name="csY0" fmla="*/ 4526 h 49321"/>
                  <a:gd name="csX1" fmla="*/ 4526 w 49211"/>
                  <a:gd name="csY1" fmla="*/ 10428 h 49321"/>
                  <a:gd name="csX2" fmla="*/ 10428 w 49211"/>
                  <a:gd name="csY2" fmla="*/ 44801 h 49321"/>
                  <a:gd name="csX3" fmla="*/ 24895 w 49211"/>
                  <a:gd name="csY3" fmla="*/ 49315 h 49321"/>
                  <a:gd name="csX4" fmla="*/ 44686 w 49211"/>
                  <a:gd name="csY4" fmla="*/ 38899 h 49321"/>
                  <a:gd name="csX5" fmla="*/ 38783 w 49211"/>
                  <a:gd name="csY5" fmla="*/ 4526 h 493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49211" h="49321">
                    <a:moveTo>
                      <a:pt x="38899" y="4526"/>
                    </a:moveTo>
                    <a:cubicBezTo>
                      <a:pt x="27788" y="-3344"/>
                      <a:pt x="12396" y="-682"/>
                      <a:pt x="4526" y="10428"/>
                    </a:cubicBezTo>
                    <a:cubicBezTo>
                      <a:pt x="-3344" y="21539"/>
                      <a:pt x="-682" y="36931"/>
                      <a:pt x="10428" y="44801"/>
                    </a:cubicBezTo>
                    <a:cubicBezTo>
                      <a:pt x="14826" y="47926"/>
                      <a:pt x="19918" y="49431"/>
                      <a:pt x="24895" y="49315"/>
                    </a:cubicBezTo>
                    <a:cubicBezTo>
                      <a:pt x="32533" y="49315"/>
                      <a:pt x="40056" y="45612"/>
                      <a:pt x="44686" y="38899"/>
                    </a:cubicBezTo>
                    <a:cubicBezTo>
                      <a:pt x="52556" y="27788"/>
                      <a:pt x="49894" y="12396"/>
                      <a:pt x="38783" y="4526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49" name="Forma libre: forma 48">
                <a:extLst>
                  <a:ext uri="{FF2B5EF4-FFF2-40B4-BE49-F238E27FC236}">
                    <a16:creationId xmlns:a16="http://schemas.microsoft.com/office/drawing/2014/main" id="{B066FD80-FC95-CC82-7947-7A5E9BFEE3B6}"/>
                  </a:ext>
                </a:extLst>
              </p:cNvPr>
              <p:cNvSpPr/>
              <p:nvPr/>
            </p:nvSpPr>
            <p:spPr>
              <a:xfrm>
                <a:off x="2582227" y="1267623"/>
                <a:ext cx="54990" cy="54938"/>
              </a:xfrm>
              <a:custGeom>
                <a:avLst/>
                <a:gdLst>
                  <a:gd name="csX0" fmla="*/ 11075 w 54990"/>
                  <a:gd name="csY0" fmla="*/ 5404 h 54938"/>
                  <a:gd name="csX1" fmla="*/ 5404 w 54990"/>
                  <a:gd name="csY1" fmla="*/ 43828 h 54938"/>
                  <a:gd name="csX2" fmla="*/ 23458 w 54990"/>
                  <a:gd name="csY2" fmla="*/ 54591 h 54938"/>
                  <a:gd name="csX3" fmla="*/ 27856 w 54990"/>
                  <a:gd name="csY3" fmla="*/ 54938 h 54938"/>
                  <a:gd name="csX4" fmla="*/ 43943 w 54990"/>
                  <a:gd name="csY4" fmla="*/ 49499 h 54938"/>
                  <a:gd name="csX5" fmla="*/ 54707 w 54990"/>
                  <a:gd name="csY5" fmla="*/ 31444 h 54938"/>
                  <a:gd name="csX6" fmla="*/ 49499 w 54990"/>
                  <a:gd name="csY6" fmla="*/ 11075 h 54938"/>
                  <a:gd name="csX7" fmla="*/ 11075 w 54990"/>
                  <a:gd name="csY7" fmla="*/ 5404 h 5493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54990" h="54938">
                    <a:moveTo>
                      <a:pt x="11075" y="5404"/>
                    </a:moveTo>
                    <a:cubicBezTo>
                      <a:pt x="-1077" y="14431"/>
                      <a:pt x="-3623" y="31676"/>
                      <a:pt x="5404" y="43828"/>
                    </a:cubicBezTo>
                    <a:cubicBezTo>
                      <a:pt x="9802" y="49730"/>
                      <a:pt x="16167" y="53549"/>
                      <a:pt x="23458" y="54591"/>
                    </a:cubicBezTo>
                    <a:cubicBezTo>
                      <a:pt x="24963" y="54823"/>
                      <a:pt x="26352" y="54938"/>
                      <a:pt x="27856" y="54938"/>
                    </a:cubicBezTo>
                    <a:cubicBezTo>
                      <a:pt x="33643" y="54938"/>
                      <a:pt x="39198" y="52971"/>
                      <a:pt x="43943" y="49499"/>
                    </a:cubicBezTo>
                    <a:cubicBezTo>
                      <a:pt x="49846" y="45101"/>
                      <a:pt x="53665" y="38735"/>
                      <a:pt x="54707" y="31444"/>
                    </a:cubicBezTo>
                    <a:cubicBezTo>
                      <a:pt x="55748" y="24153"/>
                      <a:pt x="53897" y="16977"/>
                      <a:pt x="49499" y="11075"/>
                    </a:cubicBezTo>
                    <a:cubicBezTo>
                      <a:pt x="40471" y="-1077"/>
                      <a:pt x="23227" y="-3623"/>
                      <a:pt x="11075" y="5404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50" name="Forma libre: forma 49">
                <a:extLst>
                  <a:ext uri="{FF2B5EF4-FFF2-40B4-BE49-F238E27FC236}">
                    <a16:creationId xmlns:a16="http://schemas.microsoft.com/office/drawing/2014/main" id="{5AB5C2E1-F41D-DBC9-1DAF-4165A3FFE4BC}"/>
                  </a:ext>
                </a:extLst>
              </p:cNvPr>
              <p:cNvSpPr/>
              <p:nvPr/>
            </p:nvSpPr>
            <p:spPr>
              <a:xfrm>
                <a:off x="2649259" y="1292004"/>
                <a:ext cx="61472" cy="61574"/>
              </a:xfrm>
              <a:custGeom>
                <a:avLst/>
                <a:gdLst>
                  <a:gd name="csX0" fmla="*/ 20892 w 61472"/>
                  <a:gd name="csY0" fmla="*/ 1623 h 61574"/>
                  <a:gd name="csX1" fmla="*/ 3184 w 61472"/>
                  <a:gd name="csY1" fmla="*/ 17132 h 61574"/>
                  <a:gd name="csX2" fmla="*/ 1564 w 61472"/>
                  <a:gd name="csY2" fmla="*/ 40626 h 61574"/>
                  <a:gd name="csX3" fmla="*/ 31076 w 61472"/>
                  <a:gd name="csY3" fmla="*/ 61574 h 61574"/>
                  <a:gd name="csX4" fmla="*/ 40566 w 61472"/>
                  <a:gd name="csY4" fmla="*/ 59953 h 61574"/>
                  <a:gd name="csX5" fmla="*/ 59894 w 61472"/>
                  <a:gd name="csY5" fmla="*/ 20951 h 61574"/>
                  <a:gd name="csX6" fmla="*/ 20892 w 61472"/>
                  <a:gd name="csY6" fmla="*/ 1623 h 6157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61472" h="61574">
                    <a:moveTo>
                      <a:pt x="20892" y="1623"/>
                    </a:moveTo>
                    <a:cubicBezTo>
                      <a:pt x="13137" y="4285"/>
                      <a:pt x="6772" y="9725"/>
                      <a:pt x="3184" y="17132"/>
                    </a:cubicBezTo>
                    <a:cubicBezTo>
                      <a:pt x="-404" y="24539"/>
                      <a:pt x="-982" y="32872"/>
                      <a:pt x="1564" y="40626"/>
                    </a:cubicBezTo>
                    <a:cubicBezTo>
                      <a:pt x="5962" y="53588"/>
                      <a:pt x="18114" y="61689"/>
                      <a:pt x="31076" y="61574"/>
                    </a:cubicBezTo>
                    <a:cubicBezTo>
                      <a:pt x="34201" y="61574"/>
                      <a:pt x="37441" y="60995"/>
                      <a:pt x="40566" y="59953"/>
                    </a:cubicBezTo>
                    <a:cubicBezTo>
                      <a:pt x="56653" y="54514"/>
                      <a:pt x="65218" y="37038"/>
                      <a:pt x="59894" y="20951"/>
                    </a:cubicBezTo>
                    <a:cubicBezTo>
                      <a:pt x="54454" y="4864"/>
                      <a:pt x="36979" y="-3816"/>
                      <a:pt x="20892" y="1623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51" name="Forma libre: forma 50">
                <a:extLst>
                  <a:ext uri="{FF2B5EF4-FFF2-40B4-BE49-F238E27FC236}">
                    <a16:creationId xmlns:a16="http://schemas.microsoft.com/office/drawing/2014/main" id="{CF04DA3C-905E-508D-FDF9-A3D299C733AF}"/>
                  </a:ext>
                </a:extLst>
              </p:cNvPr>
              <p:cNvSpPr/>
              <p:nvPr/>
            </p:nvSpPr>
            <p:spPr>
              <a:xfrm>
                <a:off x="2712738" y="1343507"/>
                <a:ext cx="69098" cy="69098"/>
              </a:xfrm>
              <a:custGeom>
                <a:avLst/>
                <a:gdLst>
                  <a:gd name="csX0" fmla="*/ 69096 w 69098"/>
                  <a:gd name="csY0" fmla="*/ 34144 h 69098"/>
                  <a:gd name="csX1" fmla="*/ 34145 w 69098"/>
                  <a:gd name="csY1" fmla="*/ 3 h 69098"/>
                  <a:gd name="csX2" fmla="*/ 34145 w 69098"/>
                  <a:gd name="csY2" fmla="*/ 3 h 69098"/>
                  <a:gd name="csX3" fmla="*/ 9840 w 69098"/>
                  <a:gd name="csY3" fmla="*/ 10419 h 69098"/>
                  <a:gd name="csX4" fmla="*/ 3 w 69098"/>
                  <a:gd name="csY4" fmla="*/ 34954 h 69098"/>
                  <a:gd name="csX5" fmla="*/ 10419 w 69098"/>
                  <a:gd name="csY5" fmla="*/ 59259 h 69098"/>
                  <a:gd name="csX6" fmla="*/ 34955 w 69098"/>
                  <a:gd name="csY6" fmla="*/ 69096 h 69098"/>
                  <a:gd name="csX7" fmla="*/ 34955 w 69098"/>
                  <a:gd name="csY7" fmla="*/ 69096 h 69098"/>
                  <a:gd name="csX8" fmla="*/ 69096 w 69098"/>
                  <a:gd name="csY8" fmla="*/ 34144 h 6909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69098" h="69098">
                    <a:moveTo>
                      <a:pt x="69096" y="34144"/>
                    </a:moveTo>
                    <a:cubicBezTo>
                      <a:pt x="68865" y="15164"/>
                      <a:pt x="53241" y="-229"/>
                      <a:pt x="34145" y="3"/>
                    </a:cubicBezTo>
                    <a:lnTo>
                      <a:pt x="34145" y="3"/>
                    </a:lnTo>
                    <a:cubicBezTo>
                      <a:pt x="24886" y="3"/>
                      <a:pt x="16321" y="3822"/>
                      <a:pt x="9840" y="10419"/>
                    </a:cubicBezTo>
                    <a:cubicBezTo>
                      <a:pt x="3359" y="17016"/>
                      <a:pt x="-113" y="25696"/>
                      <a:pt x="3" y="34954"/>
                    </a:cubicBezTo>
                    <a:cubicBezTo>
                      <a:pt x="3" y="44213"/>
                      <a:pt x="3822" y="52778"/>
                      <a:pt x="10419" y="59259"/>
                    </a:cubicBezTo>
                    <a:cubicBezTo>
                      <a:pt x="17016" y="65740"/>
                      <a:pt x="25696" y="69212"/>
                      <a:pt x="34955" y="69096"/>
                    </a:cubicBezTo>
                    <a:lnTo>
                      <a:pt x="34955" y="69096"/>
                    </a:lnTo>
                    <a:cubicBezTo>
                      <a:pt x="54051" y="68865"/>
                      <a:pt x="69328" y="53240"/>
                      <a:pt x="69096" y="34144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id="{34B49A60-CE10-4313-5771-9E74715D1BE2}"/>
                  </a:ext>
                </a:extLst>
              </p:cNvPr>
              <p:cNvSpPr/>
              <p:nvPr/>
            </p:nvSpPr>
            <p:spPr>
              <a:xfrm>
                <a:off x="2762459" y="1423690"/>
                <a:ext cx="77843" cy="77810"/>
              </a:xfrm>
              <a:custGeom>
                <a:avLst/>
                <a:gdLst>
                  <a:gd name="csX0" fmla="*/ 27360 w 77843"/>
                  <a:gd name="csY0" fmla="*/ 76060 h 77810"/>
                  <a:gd name="csX1" fmla="*/ 39397 w 77843"/>
                  <a:gd name="csY1" fmla="*/ 77796 h 77810"/>
                  <a:gd name="csX2" fmla="*/ 76085 w 77843"/>
                  <a:gd name="csY2" fmla="*/ 50483 h 77810"/>
                  <a:gd name="csX3" fmla="*/ 50507 w 77843"/>
                  <a:gd name="csY3" fmla="*/ 1759 h 77810"/>
                  <a:gd name="csX4" fmla="*/ 1783 w 77843"/>
                  <a:gd name="csY4" fmla="*/ 27336 h 77810"/>
                  <a:gd name="csX5" fmla="*/ 4445 w 77843"/>
                  <a:gd name="csY5" fmla="*/ 56964 h 77810"/>
                  <a:gd name="csX6" fmla="*/ 27360 w 77843"/>
                  <a:gd name="csY6" fmla="*/ 76060 h 77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77843" h="77810">
                    <a:moveTo>
                      <a:pt x="27360" y="76060"/>
                    </a:moveTo>
                    <a:cubicBezTo>
                      <a:pt x="31295" y="77333"/>
                      <a:pt x="35346" y="77912"/>
                      <a:pt x="39397" y="77796"/>
                    </a:cubicBezTo>
                    <a:cubicBezTo>
                      <a:pt x="55831" y="77565"/>
                      <a:pt x="70992" y="66917"/>
                      <a:pt x="76085" y="50483"/>
                    </a:cubicBezTo>
                    <a:cubicBezTo>
                      <a:pt x="82450" y="29998"/>
                      <a:pt x="70992" y="8124"/>
                      <a:pt x="50507" y="1759"/>
                    </a:cubicBezTo>
                    <a:cubicBezTo>
                      <a:pt x="30022" y="-4607"/>
                      <a:pt x="8148" y="6851"/>
                      <a:pt x="1783" y="27336"/>
                    </a:cubicBezTo>
                    <a:cubicBezTo>
                      <a:pt x="-1342" y="37289"/>
                      <a:pt x="-300" y="47821"/>
                      <a:pt x="4445" y="56964"/>
                    </a:cubicBezTo>
                    <a:cubicBezTo>
                      <a:pt x="9306" y="66223"/>
                      <a:pt x="17407" y="72935"/>
                      <a:pt x="27360" y="76060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4D5FDFC4-3B6F-BFB9-04A6-E58E16D17618}"/>
                  </a:ext>
                </a:extLst>
              </p:cNvPr>
              <p:cNvSpPr/>
              <p:nvPr/>
            </p:nvSpPr>
            <p:spPr>
              <a:xfrm>
                <a:off x="2786512" y="1530585"/>
                <a:ext cx="87864" cy="87797"/>
              </a:xfrm>
              <a:custGeom>
                <a:avLst/>
                <a:gdLst>
                  <a:gd name="csX0" fmla="*/ 36523 w 87864"/>
                  <a:gd name="csY0" fmla="*/ 530 h 87797"/>
                  <a:gd name="csX1" fmla="*/ 8053 w 87864"/>
                  <a:gd name="csY1" fmla="*/ 18469 h 87797"/>
                  <a:gd name="csX2" fmla="*/ 646 w 87864"/>
                  <a:gd name="csY2" fmla="*/ 51222 h 87797"/>
                  <a:gd name="csX3" fmla="*/ 18585 w 87864"/>
                  <a:gd name="csY3" fmla="*/ 79692 h 87797"/>
                  <a:gd name="csX4" fmla="*/ 44393 w 87864"/>
                  <a:gd name="csY4" fmla="*/ 87794 h 87797"/>
                  <a:gd name="csX5" fmla="*/ 79808 w 87864"/>
                  <a:gd name="csY5" fmla="*/ 69276 h 87797"/>
                  <a:gd name="csX6" fmla="*/ 69392 w 87864"/>
                  <a:gd name="csY6" fmla="*/ 8053 h 87797"/>
                  <a:gd name="csX7" fmla="*/ 36639 w 87864"/>
                  <a:gd name="csY7" fmla="*/ 646 h 8779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87864" h="87797">
                    <a:moveTo>
                      <a:pt x="36523" y="530"/>
                    </a:moveTo>
                    <a:cubicBezTo>
                      <a:pt x="24950" y="2497"/>
                      <a:pt x="14881" y="8863"/>
                      <a:pt x="8053" y="18469"/>
                    </a:cubicBezTo>
                    <a:cubicBezTo>
                      <a:pt x="1224" y="28075"/>
                      <a:pt x="-1322" y="39648"/>
                      <a:pt x="646" y="51222"/>
                    </a:cubicBezTo>
                    <a:cubicBezTo>
                      <a:pt x="2613" y="62795"/>
                      <a:pt x="8979" y="72864"/>
                      <a:pt x="18585" y="79692"/>
                    </a:cubicBezTo>
                    <a:cubicBezTo>
                      <a:pt x="26454" y="85248"/>
                      <a:pt x="35482" y="87909"/>
                      <a:pt x="44393" y="87794"/>
                    </a:cubicBezTo>
                    <a:cubicBezTo>
                      <a:pt x="58050" y="87678"/>
                      <a:pt x="71359" y="81197"/>
                      <a:pt x="79808" y="69276"/>
                    </a:cubicBezTo>
                    <a:cubicBezTo>
                      <a:pt x="93812" y="49486"/>
                      <a:pt x="89067" y="22056"/>
                      <a:pt x="69392" y="8053"/>
                    </a:cubicBezTo>
                    <a:cubicBezTo>
                      <a:pt x="59786" y="1224"/>
                      <a:pt x="48213" y="-1322"/>
                      <a:pt x="36639" y="646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DDE83DCE-E45B-16C6-49B3-E5F487934D52}"/>
                  </a:ext>
                </a:extLst>
              </p:cNvPr>
              <p:cNvSpPr/>
              <p:nvPr/>
            </p:nvSpPr>
            <p:spPr>
              <a:xfrm>
                <a:off x="2753276" y="1647081"/>
                <a:ext cx="100327" cy="132517"/>
              </a:xfrm>
              <a:custGeom>
                <a:avLst/>
                <a:gdLst>
                  <a:gd name="csX0" fmla="*/ 74042 w 100327"/>
                  <a:gd name="csY0" fmla="*/ 0 h 132517"/>
                  <a:gd name="csX1" fmla="*/ 27054 w 100327"/>
                  <a:gd name="csY1" fmla="*/ 38655 h 132517"/>
                  <a:gd name="csX2" fmla="*/ 20110 w 100327"/>
                  <a:gd name="csY2" fmla="*/ 42937 h 132517"/>
                  <a:gd name="csX3" fmla="*/ 551 w 100327"/>
                  <a:gd name="csY3" fmla="*/ 75575 h 132517"/>
                  <a:gd name="csX4" fmla="*/ 9809 w 100327"/>
                  <a:gd name="csY4" fmla="*/ 112494 h 132517"/>
                  <a:gd name="csX5" fmla="*/ 11198 w 100327"/>
                  <a:gd name="csY5" fmla="*/ 114230 h 132517"/>
                  <a:gd name="csX6" fmla="*/ 79366 w 100327"/>
                  <a:gd name="csY6" fmla="*/ 122679 h 132517"/>
                  <a:gd name="csX7" fmla="*/ 98925 w 100327"/>
                  <a:gd name="csY7" fmla="*/ 90041 h 132517"/>
                  <a:gd name="csX8" fmla="*/ 74042 w 100327"/>
                  <a:gd name="csY8" fmla="*/ 0 h 13251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00327" h="132517">
                    <a:moveTo>
                      <a:pt x="74042" y="0"/>
                    </a:moveTo>
                    <a:cubicBezTo>
                      <a:pt x="62700" y="15045"/>
                      <a:pt x="38743" y="31248"/>
                      <a:pt x="27054" y="38655"/>
                    </a:cubicBezTo>
                    <a:cubicBezTo>
                      <a:pt x="24623" y="39928"/>
                      <a:pt x="22309" y="41317"/>
                      <a:pt x="20110" y="42937"/>
                    </a:cubicBezTo>
                    <a:cubicBezTo>
                      <a:pt x="9462" y="50807"/>
                      <a:pt x="2518" y="62497"/>
                      <a:pt x="551" y="75575"/>
                    </a:cubicBezTo>
                    <a:cubicBezTo>
                      <a:pt x="-1417" y="88653"/>
                      <a:pt x="1939" y="101846"/>
                      <a:pt x="9809" y="112494"/>
                    </a:cubicBezTo>
                    <a:cubicBezTo>
                      <a:pt x="10272" y="113073"/>
                      <a:pt x="10735" y="113651"/>
                      <a:pt x="11198" y="114230"/>
                    </a:cubicBezTo>
                    <a:cubicBezTo>
                      <a:pt x="27864" y="134715"/>
                      <a:pt x="57955" y="138650"/>
                      <a:pt x="79366" y="122679"/>
                    </a:cubicBezTo>
                    <a:cubicBezTo>
                      <a:pt x="90013" y="114809"/>
                      <a:pt x="96957" y="103119"/>
                      <a:pt x="98925" y="90041"/>
                    </a:cubicBezTo>
                    <a:cubicBezTo>
                      <a:pt x="107489" y="61686"/>
                      <a:pt x="74042" y="0"/>
                      <a:pt x="74042" y="0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</p:grpSp>
        <p:grpSp>
          <p:nvGrpSpPr>
            <p:cNvPr id="55" name="Gráfico 14">
              <a:extLst>
                <a:ext uri="{FF2B5EF4-FFF2-40B4-BE49-F238E27FC236}">
                  <a16:creationId xmlns:a16="http://schemas.microsoft.com/office/drawing/2014/main" id="{1D752867-72A6-667A-0245-9A2C41B7FD7B}"/>
                </a:ext>
              </a:extLst>
            </p:cNvPr>
            <p:cNvGrpSpPr/>
            <p:nvPr/>
          </p:nvGrpSpPr>
          <p:grpSpPr>
            <a:xfrm>
              <a:off x="2363376" y="1377954"/>
              <a:ext cx="324612" cy="550173"/>
              <a:chOff x="2363376" y="1377954"/>
              <a:chExt cx="324612" cy="550173"/>
            </a:xfrm>
            <a:grpFill/>
          </p:grpSpPr>
          <p:sp>
            <p:nvSpPr>
              <p:cNvPr id="56" name="Forma libre: forma 55">
                <a:extLst>
                  <a:ext uri="{FF2B5EF4-FFF2-40B4-BE49-F238E27FC236}">
                    <a16:creationId xmlns:a16="http://schemas.microsoft.com/office/drawing/2014/main" id="{50FFDC63-BA38-2E68-3C0A-B0664DE02A29}"/>
                  </a:ext>
                </a:extLst>
              </p:cNvPr>
              <p:cNvSpPr/>
              <p:nvPr/>
            </p:nvSpPr>
            <p:spPr>
              <a:xfrm>
                <a:off x="2570111" y="1377954"/>
                <a:ext cx="49231" cy="49271"/>
              </a:xfrm>
              <a:custGeom>
                <a:avLst/>
                <a:gdLst>
                  <a:gd name="csX0" fmla="*/ 49231 w 49231"/>
                  <a:gd name="csY0" fmla="*/ 23191 h 49271"/>
                  <a:gd name="csX1" fmla="*/ 23191 w 49231"/>
                  <a:gd name="csY1" fmla="*/ 44 h 49271"/>
                  <a:gd name="csX2" fmla="*/ 44 w 49231"/>
                  <a:gd name="csY2" fmla="*/ 26085 h 49271"/>
                  <a:gd name="csX3" fmla="*/ 5484 w 49231"/>
                  <a:gd name="csY3" fmla="*/ 40204 h 49271"/>
                  <a:gd name="csX4" fmla="*/ 25969 w 49231"/>
                  <a:gd name="csY4" fmla="*/ 49231 h 49271"/>
                  <a:gd name="csX5" fmla="*/ 49116 w 49231"/>
                  <a:gd name="csY5" fmla="*/ 23307 h 492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49231" h="49271">
                    <a:moveTo>
                      <a:pt x="49231" y="23191"/>
                    </a:moveTo>
                    <a:cubicBezTo>
                      <a:pt x="48421" y="9650"/>
                      <a:pt x="36848" y="-766"/>
                      <a:pt x="23191" y="44"/>
                    </a:cubicBezTo>
                    <a:cubicBezTo>
                      <a:pt x="9650" y="854"/>
                      <a:pt x="-766" y="12428"/>
                      <a:pt x="44" y="26085"/>
                    </a:cubicBezTo>
                    <a:cubicBezTo>
                      <a:pt x="391" y="31408"/>
                      <a:pt x="2359" y="36385"/>
                      <a:pt x="5484" y="40204"/>
                    </a:cubicBezTo>
                    <a:cubicBezTo>
                      <a:pt x="10345" y="46107"/>
                      <a:pt x="17752" y="49694"/>
                      <a:pt x="25969" y="49231"/>
                    </a:cubicBezTo>
                    <a:cubicBezTo>
                      <a:pt x="39510" y="48421"/>
                      <a:pt x="49926" y="36848"/>
                      <a:pt x="49116" y="23307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57" name="Forma libre: forma 56">
                <a:extLst>
                  <a:ext uri="{FF2B5EF4-FFF2-40B4-BE49-F238E27FC236}">
                    <a16:creationId xmlns:a16="http://schemas.microsoft.com/office/drawing/2014/main" id="{6C5A1948-51EE-15AE-F15A-3D1DA9E077E8}"/>
                  </a:ext>
                </a:extLst>
              </p:cNvPr>
              <p:cNvSpPr/>
              <p:nvPr/>
            </p:nvSpPr>
            <p:spPr>
              <a:xfrm>
                <a:off x="2605137" y="1428723"/>
                <a:ext cx="54911" cy="54915"/>
              </a:xfrm>
              <a:custGeom>
                <a:avLst/>
                <a:gdLst>
                  <a:gd name="csX0" fmla="*/ 34460 w 54911"/>
                  <a:gd name="csY0" fmla="*/ 892 h 54915"/>
                  <a:gd name="csX1" fmla="*/ 896 w 54911"/>
                  <a:gd name="csY1" fmla="*/ 20452 h 54915"/>
                  <a:gd name="csX2" fmla="*/ 3790 w 54911"/>
                  <a:gd name="csY2" fmla="*/ 41284 h 54915"/>
                  <a:gd name="csX3" fmla="*/ 6220 w 54911"/>
                  <a:gd name="csY3" fmla="*/ 44872 h 54915"/>
                  <a:gd name="csX4" fmla="*/ 20456 w 54911"/>
                  <a:gd name="csY4" fmla="*/ 54015 h 54915"/>
                  <a:gd name="csX5" fmla="*/ 41288 w 54911"/>
                  <a:gd name="csY5" fmla="*/ 51237 h 54915"/>
                  <a:gd name="csX6" fmla="*/ 54019 w 54911"/>
                  <a:gd name="csY6" fmla="*/ 34455 h 54915"/>
                  <a:gd name="csX7" fmla="*/ 34460 w 54911"/>
                  <a:gd name="csY7" fmla="*/ 892 h 5491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54911" h="54915">
                    <a:moveTo>
                      <a:pt x="34460" y="892"/>
                    </a:moveTo>
                    <a:cubicBezTo>
                      <a:pt x="19761" y="-2927"/>
                      <a:pt x="4716" y="5869"/>
                      <a:pt x="896" y="20452"/>
                    </a:cubicBezTo>
                    <a:cubicBezTo>
                      <a:pt x="-955" y="27511"/>
                      <a:pt x="86" y="34918"/>
                      <a:pt x="3790" y="41284"/>
                    </a:cubicBezTo>
                    <a:cubicBezTo>
                      <a:pt x="4484" y="42557"/>
                      <a:pt x="5410" y="43714"/>
                      <a:pt x="6220" y="44872"/>
                    </a:cubicBezTo>
                    <a:cubicBezTo>
                      <a:pt x="9808" y="49385"/>
                      <a:pt x="14785" y="52510"/>
                      <a:pt x="20456" y="54015"/>
                    </a:cubicBezTo>
                    <a:cubicBezTo>
                      <a:pt x="27515" y="55866"/>
                      <a:pt x="34922" y="54825"/>
                      <a:pt x="41288" y="51237"/>
                    </a:cubicBezTo>
                    <a:cubicBezTo>
                      <a:pt x="47653" y="47533"/>
                      <a:pt x="52167" y="41631"/>
                      <a:pt x="54019" y="34455"/>
                    </a:cubicBezTo>
                    <a:cubicBezTo>
                      <a:pt x="57838" y="19757"/>
                      <a:pt x="49042" y="4712"/>
                      <a:pt x="34460" y="892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58" name="Forma libre: forma 57">
                <a:extLst>
                  <a:ext uri="{FF2B5EF4-FFF2-40B4-BE49-F238E27FC236}">
                    <a16:creationId xmlns:a16="http://schemas.microsoft.com/office/drawing/2014/main" id="{BC002F08-FEB8-CD40-BBAA-0CC254387CDF}"/>
                  </a:ext>
                </a:extLst>
              </p:cNvPr>
              <p:cNvSpPr/>
              <p:nvPr/>
            </p:nvSpPr>
            <p:spPr>
              <a:xfrm>
                <a:off x="2624064" y="1497773"/>
                <a:ext cx="61469" cy="61455"/>
              </a:xfrm>
              <a:custGeom>
                <a:avLst/>
                <a:gdLst>
                  <a:gd name="csX0" fmla="*/ 47359 w 61469"/>
                  <a:gd name="csY0" fmla="*/ 4871 h 61455"/>
                  <a:gd name="csX1" fmla="*/ 24212 w 61469"/>
                  <a:gd name="csY1" fmla="*/ 704 h 61455"/>
                  <a:gd name="csX2" fmla="*/ 4885 w 61469"/>
                  <a:gd name="csY2" fmla="*/ 14130 h 61455"/>
                  <a:gd name="csX3" fmla="*/ 6968 w 61469"/>
                  <a:gd name="csY3" fmla="*/ 50239 h 61455"/>
                  <a:gd name="csX4" fmla="*/ 14143 w 61469"/>
                  <a:gd name="csY4" fmla="*/ 56604 h 61455"/>
                  <a:gd name="csX5" fmla="*/ 56618 w 61469"/>
                  <a:gd name="csY5" fmla="*/ 47345 h 61455"/>
                  <a:gd name="csX6" fmla="*/ 47359 w 61469"/>
                  <a:gd name="csY6" fmla="*/ 4871 h 614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61469" h="61455">
                    <a:moveTo>
                      <a:pt x="47359" y="4871"/>
                    </a:moveTo>
                    <a:cubicBezTo>
                      <a:pt x="40415" y="473"/>
                      <a:pt x="32198" y="-1032"/>
                      <a:pt x="24212" y="704"/>
                    </a:cubicBezTo>
                    <a:cubicBezTo>
                      <a:pt x="16227" y="2440"/>
                      <a:pt x="9283" y="7185"/>
                      <a:pt x="4885" y="14130"/>
                    </a:cubicBezTo>
                    <a:cubicBezTo>
                      <a:pt x="-2522" y="25587"/>
                      <a:pt x="-1249" y="40170"/>
                      <a:pt x="6968" y="50239"/>
                    </a:cubicBezTo>
                    <a:cubicBezTo>
                      <a:pt x="8935" y="52669"/>
                      <a:pt x="11366" y="54868"/>
                      <a:pt x="14143" y="56604"/>
                    </a:cubicBezTo>
                    <a:cubicBezTo>
                      <a:pt x="28379" y="65747"/>
                      <a:pt x="47475" y="61581"/>
                      <a:pt x="56618" y="47345"/>
                    </a:cubicBezTo>
                    <a:cubicBezTo>
                      <a:pt x="65761" y="33110"/>
                      <a:pt x="61595" y="14014"/>
                      <a:pt x="47359" y="4871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59" name="Forma libre: forma 58">
                <a:extLst>
                  <a:ext uri="{FF2B5EF4-FFF2-40B4-BE49-F238E27FC236}">
                    <a16:creationId xmlns:a16="http://schemas.microsoft.com/office/drawing/2014/main" id="{E6DE5193-E3F1-D697-9716-B9018B29645C}"/>
                  </a:ext>
                </a:extLst>
              </p:cNvPr>
              <p:cNvSpPr/>
              <p:nvPr/>
            </p:nvSpPr>
            <p:spPr>
              <a:xfrm>
                <a:off x="2618931" y="1581048"/>
                <a:ext cx="69057" cy="69094"/>
              </a:xfrm>
              <a:custGeom>
                <a:avLst/>
                <a:gdLst>
                  <a:gd name="csX0" fmla="*/ 56427 w 69057"/>
                  <a:gd name="csY0" fmla="*/ 61288 h 69094"/>
                  <a:gd name="csX1" fmla="*/ 61288 w 69057"/>
                  <a:gd name="csY1" fmla="*/ 12679 h 69094"/>
                  <a:gd name="csX2" fmla="*/ 61288 w 69057"/>
                  <a:gd name="csY2" fmla="*/ 12679 h 69094"/>
                  <a:gd name="csX3" fmla="*/ 38025 w 69057"/>
                  <a:gd name="csY3" fmla="*/ 180 h 69094"/>
                  <a:gd name="csX4" fmla="*/ 12679 w 69057"/>
                  <a:gd name="csY4" fmla="*/ 7818 h 69094"/>
                  <a:gd name="csX5" fmla="*/ 180 w 69057"/>
                  <a:gd name="csY5" fmla="*/ 31081 h 69094"/>
                  <a:gd name="csX6" fmla="*/ 7818 w 69057"/>
                  <a:gd name="csY6" fmla="*/ 56427 h 69094"/>
                  <a:gd name="csX7" fmla="*/ 7818 w 69057"/>
                  <a:gd name="csY7" fmla="*/ 56427 h 69094"/>
                  <a:gd name="csX8" fmla="*/ 56427 w 69057"/>
                  <a:gd name="csY8" fmla="*/ 61288 h 690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69057" h="69094">
                    <a:moveTo>
                      <a:pt x="56427" y="61288"/>
                    </a:moveTo>
                    <a:cubicBezTo>
                      <a:pt x="71125" y="49251"/>
                      <a:pt x="73324" y="27493"/>
                      <a:pt x="61288" y="12679"/>
                    </a:cubicBezTo>
                    <a:lnTo>
                      <a:pt x="61288" y="12679"/>
                    </a:lnTo>
                    <a:cubicBezTo>
                      <a:pt x="55501" y="5504"/>
                      <a:pt x="47168" y="1106"/>
                      <a:pt x="38025" y="180"/>
                    </a:cubicBezTo>
                    <a:cubicBezTo>
                      <a:pt x="28882" y="-746"/>
                      <a:pt x="19855" y="1916"/>
                      <a:pt x="12679" y="7818"/>
                    </a:cubicBezTo>
                    <a:cubicBezTo>
                      <a:pt x="5504" y="13605"/>
                      <a:pt x="1106" y="21938"/>
                      <a:pt x="180" y="31081"/>
                    </a:cubicBezTo>
                    <a:cubicBezTo>
                      <a:pt x="-746" y="40224"/>
                      <a:pt x="1916" y="49251"/>
                      <a:pt x="7818" y="56427"/>
                    </a:cubicBezTo>
                    <a:lnTo>
                      <a:pt x="7818" y="56427"/>
                    </a:lnTo>
                    <a:cubicBezTo>
                      <a:pt x="19855" y="71241"/>
                      <a:pt x="41613" y="73324"/>
                      <a:pt x="56427" y="61288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60" name="Forma libre: forma 59">
                <a:extLst>
                  <a:ext uri="{FF2B5EF4-FFF2-40B4-BE49-F238E27FC236}">
                    <a16:creationId xmlns:a16="http://schemas.microsoft.com/office/drawing/2014/main" id="{981754BC-835B-477A-F786-1BC63DE98426}"/>
                  </a:ext>
                </a:extLst>
              </p:cNvPr>
              <p:cNvSpPr/>
              <p:nvPr/>
            </p:nvSpPr>
            <p:spPr>
              <a:xfrm>
                <a:off x="2582124" y="1671698"/>
                <a:ext cx="77876" cy="77788"/>
              </a:xfrm>
              <a:custGeom>
                <a:avLst/>
                <a:gdLst>
                  <a:gd name="csX0" fmla="*/ 2730 w 77876"/>
                  <a:gd name="csY0" fmla="*/ 52925 h 77788"/>
                  <a:gd name="csX1" fmla="*/ 8864 w 77876"/>
                  <a:gd name="csY1" fmla="*/ 63457 h 77788"/>
                  <a:gd name="csX2" fmla="*/ 53074 w 77876"/>
                  <a:gd name="csY2" fmla="*/ 75146 h 77788"/>
                  <a:gd name="csX3" fmla="*/ 75180 w 77876"/>
                  <a:gd name="csY3" fmla="*/ 24802 h 77788"/>
                  <a:gd name="csX4" fmla="*/ 24835 w 77876"/>
                  <a:gd name="csY4" fmla="*/ 2696 h 77788"/>
                  <a:gd name="csX5" fmla="*/ 3309 w 77876"/>
                  <a:gd name="csY5" fmla="*/ 23297 h 77788"/>
                  <a:gd name="csX6" fmla="*/ 2614 w 77876"/>
                  <a:gd name="csY6" fmla="*/ 53041 h 777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77876" h="77788">
                    <a:moveTo>
                      <a:pt x="2730" y="52925"/>
                    </a:moveTo>
                    <a:cubicBezTo>
                      <a:pt x="4234" y="56860"/>
                      <a:pt x="6318" y="60332"/>
                      <a:pt x="8864" y="63457"/>
                    </a:cubicBezTo>
                    <a:cubicBezTo>
                      <a:pt x="19280" y="76188"/>
                      <a:pt x="36987" y="81396"/>
                      <a:pt x="53074" y="75146"/>
                    </a:cubicBezTo>
                    <a:cubicBezTo>
                      <a:pt x="73096" y="67392"/>
                      <a:pt x="83050" y="44824"/>
                      <a:pt x="75180" y="24802"/>
                    </a:cubicBezTo>
                    <a:cubicBezTo>
                      <a:pt x="67426" y="4780"/>
                      <a:pt x="44857" y="-5174"/>
                      <a:pt x="24835" y="2696"/>
                    </a:cubicBezTo>
                    <a:cubicBezTo>
                      <a:pt x="15114" y="6516"/>
                      <a:pt x="7475" y="13807"/>
                      <a:pt x="3309" y="23297"/>
                    </a:cubicBezTo>
                    <a:cubicBezTo>
                      <a:pt x="-858" y="32787"/>
                      <a:pt x="-1089" y="43435"/>
                      <a:pt x="2614" y="53041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61" name="Forma libre: forma 60">
                <a:extLst>
                  <a:ext uri="{FF2B5EF4-FFF2-40B4-BE49-F238E27FC236}">
                    <a16:creationId xmlns:a16="http://schemas.microsoft.com/office/drawing/2014/main" id="{5F3F38E2-AF17-ABEE-86A5-712771799A62}"/>
                  </a:ext>
                </a:extLst>
              </p:cNvPr>
              <p:cNvSpPr/>
              <p:nvPr/>
            </p:nvSpPr>
            <p:spPr>
              <a:xfrm>
                <a:off x="2507834" y="1759056"/>
                <a:ext cx="87855" cy="87754"/>
              </a:xfrm>
              <a:custGeom>
                <a:avLst/>
                <a:gdLst>
                  <a:gd name="csX0" fmla="*/ 73200 w 87855"/>
                  <a:gd name="csY0" fmla="*/ 11166 h 87754"/>
                  <a:gd name="csX1" fmla="*/ 41489 w 87855"/>
                  <a:gd name="csY1" fmla="*/ 56 h 87754"/>
                  <a:gd name="csX2" fmla="*/ 11166 w 87855"/>
                  <a:gd name="csY2" fmla="*/ 14638 h 87754"/>
                  <a:gd name="csX3" fmla="*/ 56 w 87855"/>
                  <a:gd name="csY3" fmla="*/ 46350 h 87754"/>
                  <a:gd name="csX4" fmla="*/ 9893 w 87855"/>
                  <a:gd name="csY4" fmla="*/ 71580 h 87754"/>
                  <a:gd name="csX5" fmla="*/ 46465 w 87855"/>
                  <a:gd name="csY5" fmla="*/ 87667 h 87754"/>
                  <a:gd name="csX6" fmla="*/ 87783 w 87855"/>
                  <a:gd name="csY6" fmla="*/ 41373 h 87754"/>
                  <a:gd name="csX7" fmla="*/ 73200 w 87855"/>
                  <a:gd name="csY7" fmla="*/ 11051 h 8775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87855" h="87754">
                    <a:moveTo>
                      <a:pt x="73200" y="11166"/>
                    </a:moveTo>
                    <a:cubicBezTo>
                      <a:pt x="64404" y="3412"/>
                      <a:pt x="53178" y="-523"/>
                      <a:pt x="41489" y="56"/>
                    </a:cubicBezTo>
                    <a:cubicBezTo>
                      <a:pt x="29800" y="750"/>
                      <a:pt x="19036" y="5958"/>
                      <a:pt x="11166" y="14638"/>
                    </a:cubicBezTo>
                    <a:cubicBezTo>
                      <a:pt x="3412" y="23434"/>
                      <a:pt x="-523" y="34660"/>
                      <a:pt x="56" y="46350"/>
                    </a:cubicBezTo>
                    <a:cubicBezTo>
                      <a:pt x="635" y="55956"/>
                      <a:pt x="4222" y="64636"/>
                      <a:pt x="9893" y="71580"/>
                    </a:cubicBezTo>
                    <a:cubicBezTo>
                      <a:pt x="18458" y="82112"/>
                      <a:pt x="31883" y="88593"/>
                      <a:pt x="46465" y="87667"/>
                    </a:cubicBezTo>
                    <a:cubicBezTo>
                      <a:pt x="70654" y="86278"/>
                      <a:pt x="89171" y="65562"/>
                      <a:pt x="87783" y="41373"/>
                    </a:cubicBezTo>
                    <a:cubicBezTo>
                      <a:pt x="87088" y="29684"/>
                      <a:pt x="81880" y="18921"/>
                      <a:pt x="73200" y="11051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62" name="Forma libre: forma 61">
                <a:extLst>
                  <a:ext uri="{FF2B5EF4-FFF2-40B4-BE49-F238E27FC236}">
                    <a16:creationId xmlns:a16="http://schemas.microsoft.com/office/drawing/2014/main" id="{A64A6805-2285-7EBE-486B-1729880F5AFB}"/>
                  </a:ext>
                </a:extLst>
              </p:cNvPr>
              <p:cNvSpPr/>
              <p:nvPr/>
            </p:nvSpPr>
            <p:spPr>
              <a:xfrm>
                <a:off x="2363376" y="1828741"/>
                <a:ext cx="129700" cy="99386"/>
              </a:xfrm>
              <a:custGeom>
                <a:avLst/>
                <a:gdLst>
                  <a:gd name="csX0" fmla="*/ 129700 w 129700"/>
                  <a:gd name="csY0" fmla="*/ 17056 h 99386"/>
                  <a:gd name="csX1" fmla="*/ 70097 w 129700"/>
                  <a:gd name="csY1" fmla="*/ 4441 h 99386"/>
                  <a:gd name="csX2" fmla="*/ 62458 w 129700"/>
                  <a:gd name="csY2" fmla="*/ 1663 h 99386"/>
                  <a:gd name="csX3" fmla="*/ 24729 w 129700"/>
                  <a:gd name="csY3" fmla="*/ 6756 h 99386"/>
                  <a:gd name="csX4" fmla="*/ 1698 w 129700"/>
                  <a:gd name="csY4" fmla="*/ 36962 h 99386"/>
                  <a:gd name="csX5" fmla="*/ 1119 w 129700"/>
                  <a:gd name="csY5" fmla="*/ 39161 h 99386"/>
                  <a:gd name="csX6" fmla="*/ 36997 w 129700"/>
                  <a:gd name="csY6" fmla="*/ 97723 h 99386"/>
                  <a:gd name="csX7" fmla="*/ 74726 w 129700"/>
                  <a:gd name="csY7" fmla="*/ 92631 h 99386"/>
                  <a:gd name="csX8" fmla="*/ 129584 w 129700"/>
                  <a:gd name="csY8" fmla="*/ 17056 h 993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29700" h="99386">
                    <a:moveTo>
                      <a:pt x="129700" y="17056"/>
                    </a:moveTo>
                    <a:cubicBezTo>
                      <a:pt x="110835" y="17519"/>
                      <a:pt x="83291" y="8955"/>
                      <a:pt x="70097" y="4441"/>
                    </a:cubicBezTo>
                    <a:cubicBezTo>
                      <a:pt x="67666" y="3399"/>
                      <a:pt x="65120" y="2358"/>
                      <a:pt x="62458" y="1663"/>
                    </a:cubicBezTo>
                    <a:cubicBezTo>
                      <a:pt x="49612" y="-1693"/>
                      <a:pt x="36187" y="43"/>
                      <a:pt x="24729" y="6756"/>
                    </a:cubicBezTo>
                    <a:cubicBezTo>
                      <a:pt x="13271" y="13468"/>
                      <a:pt x="5054" y="24232"/>
                      <a:pt x="1698" y="36962"/>
                    </a:cubicBezTo>
                    <a:cubicBezTo>
                      <a:pt x="1466" y="37657"/>
                      <a:pt x="1350" y="38351"/>
                      <a:pt x="1119" y="39161"/>
                    </a:cubicBezTo>
                    <a:cubicBezTo>
                      <a:pt x="-4436" y="64970"/>
                      <a:pt x="11188" y="90895"/>
                      <a:pt x="36997" y="97723"/>
                    </a:cubicBezTo>
                    <a:cubicBezTo>
                      <a:pt x="49843" y="101079"/>
                      <a:pt x="63268" y="99343"/>
                      <a:pt x="74726" y="92631"/>
                    </a:cubicBezTo>
                    <a:cubicBezTo>
                      <a:pt x="102271" y="81636"/>
                      <a:pt x="129584" y="17056"/>
                      <a:pt x="129584" y="17056"/>
                    </a:cubicBezTo>
                    <a:close/>
                  </a:path>
                </a:pathLst>
              </a:custGeom>
              <a:grpFill/>
              <a:ln w="11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</p:grpSp>
      </p:grpSp>
      <p:sp>
        <p:nvSpPr>
          <p:cNvPr id="63" name="Forma libre: forma 62">
            <a:extLst>
              <a:ext uri="{FF2B5EF4-FFF2-40B4-BE49-F238E27FC236}">
                <a16:creationId xmlns:a16="http://schemas.microsoft.com/office/drawing/2014/main" id="{5C90F4C6-4FF2-7D23-55E5-151BDE1E51D4}"/>
              </a:ext>
            </a:extLst>
          </p:cNvPr>
          <p:cNvSpPr/>
          <p:nvPr/>
        </p:nvSpPr>
        <p:spPr>
          <a:xfrm>
            <a:off x="914458" y="2031665"/>
            <a:ext cx="335630" cy="374055"/>
          </a:xfrm>
          <a:custGeom>
            <a:avLst/>
            <a:gdLst>
              <a:gd name="csX0" fmla="*/ 262486 w 335630"/>
              <a:gd name="csY0" fmla="*/ 372899 h 374055"/>
              <a:gd name="csX1" fmla="*/ 261444 w 335630"/>
              <a:gd name="csY1" fmla="*/ 157169 h 374055"/>
              <a:gd name="csX2" fmla="*/ 167699 w 335630"/>
              <a:gd name="csY2" fmla="*/ 67128 h 374055"/>
              <a:gd name="csX3" fmla="*/ 74070 w 335630"/>
              <a:gd name="csY3" fmla="*/ 153697 h 374055"/>
              <a:gd name="csX4" fmla="*/ 75112 w 335630"/>
              <a:gd name="csY4" fmla="*/ 373709 h 374055"/>
              <a:gd name="csX5" fmla="*/ 1736 w 335630"/>
              <a:gd name="csY5" fmla="*/ 374056 h 374055"/>
              <a:gd name="csX6" fmla="*/ 0 w 335630"/>
              <a:gd name="csY6" fmla="*/ 7988 h 374055"/>
              <a:gd name="csX7" fmla="*/ 66200 w 335630"/>
              <a:gd name="csY7" fmla="*/ 7640 h 374055"/>
              <a:gd name="csX8" fmla="*/ 73491 w 335630"/>
              <a:gd name="csY8" fmla="*/ 46064 h 374055"/>
              <a:gd name="csX9" fmla="*/ 188647 w 335630"/>
              <a:gd name="csY9" fmla="*/ 2 h 374055"/>
              <a:gd name="csX10" fmla="*/ 334588 w 335630"/>
              <a:gd name="csY10" fmla="*/ 156706 h 374055"/>
              <a:gd name="csX11" fmla="*/ 335630 w 335630"/>
              <a:gd name="csY11" fmla="*/ 372436 h 374055"/>
              <a:gd name="csX12" fmla="*/ 262254 w 335630"/>
              <a:gd name="csY12" fmla="*/ 372783 h 37405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35630" h="374055">
                <a:moveTo>
                  <a:pt x="262486" y="372899"/>
                </a:moveTo>
                <a:lnTo>
                  <a:pt x="261444" y="157169"/>
                </a:lnTo>
                <a:cubicBezTo>
                  <a:pt x="261213" y="116547"/>
                  <a:pt x="229733" y="66896"/>
                  <a:pt x="167699" y="67128"/>
                </a:cubicBezTo>
                <a:cubicBezTo>
                  <a:pt x="112147" y="67359"/>
                  <a:pt x="73954" y="113190"/>
                  <a:pt x="74070" y="153697"/>
                </a:cubicBezTo>
                <a:lnTo>
                  <a:pt x="75112" y="373709"/>
                </a:lnTo>
                <a:lnTo>
                  <a:pt x="1736" y="374056"/>
                </a:lnTo>
                <a:lnTo>
                  <a:pt x="0" y="7988"/>
                </a:lnTo>
                <a:lnTo>
                  <a:pt x="66200" y="7640"/>
                </a:lnTo>
                <a:lnTo>
                  <a:pt x="73491" y="46064"/>
                </a:lnTo>
                <a:cubicBezTo>
                  <a:pt x="103930" y="15973"/>
                  <a:pt x="146636" y="118"/>
                  <a:pt x="188647" y="2"/>
                </a:cubicBezTo>
                <a:cubicBezTo>
                  <a:pt x="262717" y="-345"/>
                  <a:pt x="334126" y="47800"/>
                  <a:pt x="334588" y="156706"/>
                </a:cubicBezTo>
                <a:lnTo>
                  <a:pt x="335630" y="372436"/>
                </a:lnTo>
                <a:lnTo>
                  <a:pt x="262254" y="372783"/>
                </a:lnTo>
                <a:close/>
              </a:path>
            </a:pathLst>
          </a:custGeom>
          <a:solidFill>
            <a:schemeClr val="bg1"/>
          </a:solidFill>
          <a:ln w="11546" cap="flat">
            <a:noFill/>
            <a:prstDash val="solid"/>
            <a:miter/>
          </a:ln>
        </p:spPr>
        <p:txBody>
          <a:bodyPr/>
          <a:lstStyle/>
          <a:p>
            <a:endParaRPr lang="es-CO"/>
          </a:p>
        </p:txBody>
      </p:sp>
      <p:sp>
        <p:nvSpPr>
          <p:cNvPr id="64" name="Forma libre: forma 63">
            <a:extLst>
              <a:ext uri="{FF2B5EF4-FFF2-40B4-BE49-F238E27FC236}">
                <a16:creationId xmlns:a16="http://schemas.microsoft.com/office/drawing/2014/main" id="{1CFB8C30-DEBB-426B-89E8-7136B9C3D99A}"/>
              </a:ext>
            </a:extLst>
          </p:cNvPr>
          <p:cNvSpPr/>
          <p:nvPr/>
        </p:nvSpPr>
        <p:spPr>
          <a:xfrm>
            <a:off x="1257609" y="2030507"/>
            <a:ext cx="330424" cy="380308"/>
          </a:xfrm>
          <a:custGeom>
            <a:avLst/>
            <a:gdLst>
              <a:gd name="csX0" fmla="*/ 249525 w 330424"/>
              <a:gd name="csY0" fmla="*/ 334128 h 380308"/>
              <a:gd name="csX1" fmla="*/ 132286 w 330424"/>
              <a:gd name="csY1" fmla="*/ 380306 h 380308"/>
              <a:gd name="csX2" fmla="*/ 1 w 330424"/>
              <a:gd name="csY2" fmla="*/ 270590 h 380308"/>
              <a:gd name="csX3" fmla="*/ 140503 w 330424"/>
              <a:gd name="csY3" fmla="*/ 155318 h 380308"/>
              <a:gd name="csX4" fmla="*/ 176844 w 330424"/>
              <a:gd name="csY4" fmla="*/ 155318 h 380308"/>
              <a:gd name="csX5" fmla="*/ 254964 w 330424"/>
              <a:gd name="csY5" fmla="*/ 109256 h 380308"/>
              <a:gd name="csX6" fmla="*/ 179274 w 330424"/>
              <a:gd name="csY6" fmla="*/ 66897 h 380308"/>
              <a:gd name="csX7" fmla="*/ 86918 w 330424"/>
              <a:gd name="csY7" fmla="*/ 127195 h 380308"/>
              <a:gd name="csX8" fmla="*/ 13542 w 330424"/>
              <a:gd name="csY8" fmla="*/ 127542 h 380308"/>
              <a:gd name="csX9" fmla="*/ 176034 w 330424"/>
              <a:gd name="csY9" fmla="*/ 2 h 380308"/>
              <a:gd name="csX10" fmla="*/ 330423 w 330424"/>
              <a:gd name="csY10" fmla="*/ 112496 h 380308"/>
              <a:gd name="csX11" fmla="*/ 186334 w 330424"/>
              <a:gd name="csY11" fmla="*/ 212144 h 380308"/>
              <a:gd name="csX12" fmla="*/ 137957 w 330424"/>
              <a:gd name="csY12" fmla="*/ 212375 h 380308"/>
              <a:gd name="csX13" fmla="*/ 74071 w 330424"/>
              <a:gd name="csY13" fmla="*/ 262488 h 380308"/>
              <a:gd name="csX14" fmla="*/ 149762 w 330424"/>
              <a:gd name="csY14" fmla="*/ 314800 h 380308"/>
              <a:gd name="csX15" fmla="*/ 263297 w 330424"/>
              <a:gd name="csY15" fmla="*/ 233786 h 380308"/>
              <a:gd name="csX16" fmla="*/ 320933 w 330424"/>
              <a:gd name="csY16" fmla="*/ 233555 h 380308"/>
              <a:gd name="csX17" fmla="*/ 321628 w 330424"/>
              <a:gd name="csY17" fmla="*/ 372436 h 380308"/>
              <a:gd name="csX18" fmla="*/ 256816 w 330424"/>
              <a:gd name="csY18" fmla="*/ 372783 h 380308"/>
              <a:gd name="csX19" fmla="*/ 249525 w 330424"/>
              <a:gd name="csY19" fmla="*/ 334359 h 38030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330424" h="380308">
                <a:moveTo>
                  <a:pt x="249525" y="334128"/>
                </a:moveTo>
                <a:cubicBezTo>
                  <a:pt x="223253" y="360631"/>
                  <a:pt x="184251" y="379959"/>
                  <a:pt x="132286" y="380306"/>
                </a:cubicBezTo>
                <a:cubicBezTo>
                  <a:pt x="57521" y="380653"/>
                  <a:pt x="349" y="336095"/>
                  <a:pt x="1" y="270590"/>
                </a:cubicBezTo>
                <a:cubicBezTo>
                  <a:pt x="-346" y="196520"/>
                  <a:pt x="64234" y="155665"/>
                  <a:pt x="140503" y="155318"/>
                </a:cubicBezTo>
                <a:lnTo>
                  <a:pt x="176844" y="155318"/>
                </a:lnTo>
                <a:cubicBezTo>
                  <a:pt x="202537" y="155087"/>
                  <a:pt x="255080" y="142009"/>
                  <a:pt x="254964" y="109256"/>
                </a:cubicBezTo>
                <a:cubicBezTo>
                  <a:pt x="254849" y="81480"/>
                  <a:pt x="218508" y="66666"/>
                  <a:pt x="179274" y="66897"/>
                </a:cubicBezTo>
                <a:cubicBezTo>
                  <a:pt x="134369" y="67128"/>
                  <a:pt x="86802" y="86572"/>
                  <a:pt x="86918" y="127195"/>
                </a:cubicBezTo>
                <a:lnTo>
                  <a:pt x="13542" y="127542"/>
                </a:lnTo>
                <a:cubicBezTo>
                  <a:pt x="13195" y="42130"/>
                  <a:pt x="94904" y="465"/>
                  <a:pt x="176034" y="2"/>
                </a:cubicBezTo>
                <a:cubicBezTo>
                  <a:pt x="252881" y="-345"/>
                  <a:pt x="330076" y="37037"/>
                  <a:pt x="330423" y="112496"/>
                </a:cubicBezTo>
                <a:cubicBezTo>
                  <a:pt x="330771" y="187261"/>
                  <a:pt x="245474" y="211912"/>
                  <a:pt x="186334" y="212144"/>
                </a:cubicBezTo>
                <a:lnTo>
                  <a:pt x="137957" y="212375"/>
                </a:lnTo>
                <a:cubicBezTo>
                  <a:pt x="110181" y="212491"/>
                  <a:pt x="73956" y="229041"/>
                  <a:pt x="74071" y="262488"/>
                </a:cubicBezTo>
                <a:cubicBezTo>
                  <a:pt x="74303" y="300912"/>
                  <a:pt x="121291" y="314916"/>
                  <a:pt x="149762" y="314800"/>
                </a:cubicBezTo>
                <a:cubicBezTo>
                  <a:pt x="191773" y="314569"/>
                  <a:pt x="257858" y="285867"/>
                  <a:pt x="263297" y="233786"/>
                </a:cubicBezTo>
                <a:lnTo>
                  <a:pt x="320933" y="233555"/>
                </a:lnTo>
                <a:lnTo>
                  <a:pt x="321628" y="372436"/>
                </a:lnTo>
                <a:lnTo>
                  <a:pt x="256816" y="372783"/>
                </a:lnTo>
                <a:lnTo>
                  <a:pt x="249525" y="334359"/>
                </a:lnTo>
                <a:close/>
              </a:path>
            </a:pathLst>
          </a:custGeom>
          <a:solidFill>
            <a:schemeClr val="bg1"/>
          </a:solidFill>
          <a:ln w="11546" cap="flat">
            <a:noFill/>
            <a:prstDash val="solid"/>
            <a:miter/>
          </a:ln>
        </p:spPr>
        <p:txBody>
          <a:bodyPr/>
          <a:lstStyle/>
          <a:p>
            <a:endParaRPr lang="es-CO"/>
          </a:p>
        </p:txBody>
      </p:sp>
      <p:sp>
        <p:nvSpPr>
          <p:cNvPr id="65" name="Forma libre: forma 64">
            <a:extLst>
              <a:ext uri="{FF2B5EF4-FFF2-40B4-BE49-F238E27FC236}">
                <a16:creationId xmlns:a16="http://schemas.microsoft.com/office/drawing/2014/main" id="{F7C89F92-977A-ECE2-DC12-3C3EB655ECE2}"/>
              </a:ext>
            </a:extLst>
          </p:cNvPr>
          <p:cNvSpPr/>
          <p:nvPr/>
        </p:nvSpPr>
        <p:spPr>
          <a:xfrm>
            <a:off x="1579700" y="1948338"/>
            <a:ext cx="243389" cy="460625"/>
          </a:xfrm>
          <a:custGeom>
            <a:avLst/>
            <a:gdLst>
              <a:gd name="csX0" fmla="*/ 235288 w 243389"/>
              <a:gd name="csY0" fmla="*/ 458309 h 460625"/>
              <a:gd name="csX1" fmla="*/ 188994 w 243389"/>
              <a:gd name="csY1" fmla="*/ 460623 h 460625"/>
              <a:gd name="csX2" fmla="*/ 73723 w 243389"/>
              <a:gd name="csY2" fmla="*/ 332274 h 460625"/>
              <a:gd name="csX3" fmla="*/ 72913 w 243389"/>
              <a:gd name="csY3" fmla="*/ 149992 h 460625"/>
              <a:gd name="csX4" fmla="*/ 231 w 243389"/>
              <a:gd name="csY4" fmla="*/ 150339 h 460625"/>
              <a:gd name="csX5" fmla="*/ 0 w 243389"/>
              <a:gd name="csY5" fmla="*/ 106129 h 460625"/>
              <a:gd name="csX6" fmla="*/ 97796 w 243389"/>
              <a:gd name="csY6" fmla="*/ 231 h 460625"/>
              <a:gd name="csX7" fmla="*/ 145478 w 243389"/>
              <a:gd name="csY7" fmla="*/ 0 h 460625"/>
              <a:gd name="csX8" fmla="*/ 145941 w 243389"/>
              <a:gd name="csY8" fmla="*/ 87611 h 460625"/>
              <a:gd name="csX9" fmla="*/ 236330 w 243389"/>
              <a:gd name="csY9" fmla="*/ 87148 h 460625"/>
              <a:gd name="csX10" fmla="*/ 236561 w 243389"/>
              <a:gd name="csY10" fmla="*/ 149066 h 460625"/>
              <a:gd name="csX11" fmla="*/ 146173 w 243389"/>
              <a:gd name="csY11" fmla="*/ 149529 h 460625"/>
              <a:gd name="csX12" fmla="*/ 146983 w 243389"/>
              <a:gd name="csY12" fmla="*/ 330422 h 460625"/>
              <a:gd name="csX13" fmla="*/ 203461 w 243389"/>
              <a:gd name="csY13" fmla="*/ 388521 h 460625"/>
              <a:gd name="csX14" fmla="*/ 243390 w 243389"/>
              <a:gd name="csY14" fmla="*/ 388289 h 460625"/>
              <a:gd name="csX15" fmla="*/ 235173 w 243389"/>
              <a:gd name="csY15" fmla="*/ 458077 h 4606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243389" h="460625">
                <a:moveTo>
                  <a:pt x="235288" y="458309"/>
                </a:moveTo>
                <a:cubicBezTo>
                  <a:pt x="227418" y="460508"/>
                  <a:pt x="197559" y="460623"/>
                  <a:pt x="188994" y="460623"/>
                </a:cubicBezTo>
                <a:cubicBezTo>
                  <a:pt x="107054" y="460970"/>
                  <a:pt x="74186" y="419190"/>
                  <a:pt x="73723" y="332274"/>
                </a:cubicBezTo>
                <a:lnTo>
                  <a:pt x="72913" y="149992"/>
                </a:lnTo>
                <a:lnTo>
                  <a:pt x="231" y="150339"/>
                </a:lnTo>
                <a:lnTo>
                  <a:pt x="0" y="106129"/>
                </a:lnTo>
                <a:cubicBezTo>
                  <a:pt x="47683" y="105897"/>
                  <a:pt x="98143" y="84255"/>
                  <a:pt x="97796" y="231"/>
                </a:cubicBezTo>
                <a:lnTo>
                  <a:pt x="145478" y="0"/>
                </a:lnTo>
                <a:lnTo>
                  <a:pt x="145941" y="87611"/>
                </a:lnTo>
                <a:lnTo>
                  <a:pt x="236330" y="87148"/>
                </a:lnTo>
                <a:lnTo>
                  <a:pt x="236561" y="149066"/>
                </a:lnTo>
                <a:lnTo>
                  <a:pt x="146173" y="149529"/>
                </a:lnTo>
                <a:lnTo>
                  <a:pt x="146983" y="330422"/>
                </a:lnTo>
                <a:cubicBezTo>
                  <a:pt x="147214" y="376716"/>
                  <a:pt x="165037" y="388752"/>
                  <a:pt x="203461" y="388521"/>
                </a:cubicBezTo>
                <a:lnTo>
                  <a:pt x="243390" y="388289"/>
                </a:lnTo>
                <a:lnTo>
                  <a:pt x="235173" y="458077"/>
                </a:lnTo>
                <a:close/>
              </a:path>
            </a:pathLst>
          </a:custGeom>
          <a:solidFill>
            <a:schemeClr val="bg1"/>
          </a:solidFill>
          <a:ln w="11546" cap="flat">
            <a:noFill/>
            <a:prstDash val="solid"/>
            <a:miter/>
          </a:ln>
        </p:spPr>
        <p:txBody>
          <a:bodyPr/>
          <a:lstStyle/>
          <a:p>
            <a:endParaRPr lang="es-CO"/>
          </a:p>
        </p:txBody>
      </p:sp>
      <p:sp>
        <p:nvSpPr>
          <p:cNvPr id="66" name="Forma libre: forma 65">
            <a:extLst>
              <a:ext uri="{FF2B5EF4-FFF2-40B4-BE49-F238E27FC236}">
                <a16:creationId xmlns:a16="http://schemas.microsoft.com/office/drawing/2014/main" id="{FDCED721-A05C-BC28-875C-F17BAA773E0F}"/>
              </a:ext>
            </a:extLst>
          </p:cNvPr>
          <p:cNvSpPr/>
          <p:nvPr/>
        </p:nvSpPr>
        <p:spPr>
          <a:xfrm>
            <a:off x="1831075" y="2033981"/>
            <a:ext cx="335745" cy="374056"/>
          </a:xfrm>
          <a:custGeom>
            <a:avLst/>
            <a:gdLst>
              <a:gd name="csX0" fmla="*/ 73260 w 335745"/>
              <a:gd name="csY0" fmla="*/ 1273 h 374056"/>
              <a:gd name="csX1" fmla="*/ 74302 w 335745"/>
              <a:gd name="csY1" fmla="*/ 217002 h 374056"/>
              <a:gd name="csX2" fmla="*/ 168046 w 335745"/>
              <a:gd name="csY2" fmla="*/ 306234 h 374056"/>
              <a:gd name="csX3" fmla="*/ 261676 w 335745"/>
              <a:gd name="csY3" fmla="*/ 220359 h 374056"/>
              <a:gd name="csX4" fmla="*/ 260634 w 335745"/>
              <a:gd name="csY4" fmla="*/ 347 h 374056"/>
              <a:gd name="csX5" fmla="*/ 334010 w 335745"/>
              <a:gd name="csY5" fmla="*/ 0 h 374056"/>
              <a:gd name="csX6" fmla="*/ 335746 w 335745"/>
              <a:gd name="csY6" fmla="*/ 366068 h 374056"/>
              <a:gd name="csX7" fmla="*/ 269546 w 335745"/>
              <a:gd name="csY7" fmla="*/ 366416 h 374056"/>
              <a:gd name="csX8" fmla="*/ 262254 w 335745"/>
              <a:gd name="csY8" fmla="*/ 326603 h 374056"/>
              <a:gd name="csX9" fmla="*/ 157052 w 335745"/>
              <a:gd name="csY9" fmla="*/ 374054 h 374056"/>
              <a:gd name="csX10" fmla="*/ 1042 w 335745"/>
              <a:gd name="csY10" fmla="*/ 217349 h 374056"/>
              <a:gd name="csX11" fmla="*/ 0 w 335745"/>
              <a:gd name="csY11" fmla="*/ 1620 h 374056"/>
              <a:gd name="csX12" fmla="*/ 73376 w 335745"/>
              <a:gd name="csY12" fmla="*/ 1273 h 3740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35745" h="374056">
                <a:moveTo>
                  <a:pt x="73260" y="1273"/>
                </a:moveTo>
                <a:lnTo>
                  <a:pt x="74302" y="217002"/>
                </a:lnTo>
                <a:cubicBezTo>
                  <a:pt x="74533" y="257625"/>
                  <a:pt x="106823" y="306581"/>
                  <a:pt x="168046" y="306234"/>
                </a:cubicBezTo>
                <a:cubicBezTo>
                  <a:pt x="224293" y="306002"/>
                  <a:pt x="261791" y="260981"/>
                  <a:pt x="261676" y="220359"/>
                </a:cubicBezTo>
                <a:lnTo>
                  <a:pt x="260634" y="347"/>
                </a:lnTo>
                <a:lnTo>
                  <a:pt x="334010" y="0"/>
                </a:lnTo>
                <a:lnTo>
                  <a:pt x="335746" y="366068"/>
                </a:lnTo>
                <a:lnTo>
                  <a:pt x="269546" y="366416"/>
                </a:lnTo>
                <a:lnTo>
                  <a:pt x="262254" y="326603"/>
                </a:lnTo>
                <a:cubicBezTo>
                  <a:pt x="233899" y="355884"/>
                  <a:pt x="195591" y="373938"/>
                  <a:pt x="157052" y="374054"/>
                </a:cubicBezTo>
                <a:cubicBezTo>
                  <a:pt x="58099" y="374517"/>
                  <a:pt x="1505" y="316418"/>
                  <a:pt x="1042" y="217349"/>
                </a:cubicBezTo>
                <a:lnTo>
                  <a:pt x="0" y="1620"/>
                </a:lnTo>
                <a:lnTo>
                  <a:pt x="73376" y="1273"/>
                </a:lnTo>
                <a:close/>
              </a:path>
            </a:pathLst>
          </a:custGeom>
          <a:solidFill>
            <a:schemeClr val="bg1"/>
          </a:solidFill>
          <a:ln w="11546" cap="flat">
            <a:noFill/>
            <a:prstDash val="solid"/>
            <a:miter/>
          </a:ln>
        </p:spPr>
        <p:txBody>
          <a:bodyPr/>
          <a:lstStyle/>
          <a:p>
            <a:endParaRPr lang="es-CO"/>
          </a:p>
        </p:txBody>
      </p:sp>
      <p:sp>
        <p:nvSpPr>
          <p:cNvPr id="67" name="Forma libre: forma 66">
            <a:extLst>
              <a:ext uri="{FF2B5EF4-FFF2-40B4-BE49-F238E27FC236}">
                <a16:creationId xmlns:a16="http://schemas.microsoft.com/office/drawing/2014/main" id="{232CF386-3D8A-1D89-11E1-278CD8C40944}"/>
              </a:ext>
            </a:extLst>
          </p:cNvPr>
          <p:cNvSpPr/>
          <p:nvPr/>
        </p:nvSpPr>
        <p:spPr>
          <a:xfrm>
            <a:off x="2195523" y="2025763"/>
            <a:ext cx="250102" cy="374054"/>
          </a:xfrm>
          <a:custGeom>
            <a:avLst/>
            <a:gdLst>
              <a:gd name="csX0" fmla="*/ 197675 w 250102"/>
              <a:gd name="csY0" fmla="*/ 96176 h 374054"/>
              <a:gd name="csX1" fmla="*/ 141312 w 250102"/>
              <a:gd name="csY1" fmla="*/ 67243 h 374054"/>
              <a:gd name="csX2" fmla="*/ 74070 w 250102"/>
              <a:gd name="csY2" fmla="*/ 144437 h 374054"/>
              <a:gd name="csX3" fmla="*/ 75112 w 250102"/>
              <a:gd name="csY3" fmla="*/ 373708 h 374054"/>
              <a:gd name="csX4" fmla="*/ 1736 w 250102"/>
              <a:gd name="csY4" fmla="*/ 374055 h 374054"/>
              <a:gd name="csX5" fmla="*/ 0 w 250102"/>
              <a:gd name="csY5" fmla="*/ 7986 h 374054"/>
              <a:gd name="csX6" fmla="*/ 66200 w 250102"/>
              <a:gd name="csY6" fmla="*/ 7639 h 374054"/>
              <a:gd name="csX7" fmla="*/ 73491 w 250102"/>
              <a:gd name="csY7" fmla="*/ 47452 h 374054"/>
              <a:gd name="csX8" fmla="*/ 73491 w 250102"/>
              <a:gd name="csY8" fmla="*/ 48146 h 374054"/>
              <a:gd name="csX9" fmla="*/ 175801 w 250102"/>
              <a:gd name="csY9" fmla="*/ 1 h 374054"/>
              <a:gd name="csX10" fmla="*/ 250102 w 250102"/>
              <a:gd name="csY10" fmla="*/ 40971 h 374054"/>
              <a:gd name="csX11" fmla="*/ 197675 w 250102"/>
              <a:gd name="csY11" fmla="*/ 96060 h 37405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250102" h="374054">
                <a:moveTo>
                  <a:pt x="197675" y="96176"/>
                </a:moveTo>
                <a:cubicBezTo>
                  <a:pt x="181935" y="76270"/>
                  <a:pt x="160524" y="67127"/>
                  <a:pt x="141312" y="67243"/>
                </a:cubicBezTo>
                <a:cubicBezTo>
                  <a:pt x="106476" y="67358"/>
                  <a:pt x="73839" y="96060"/>
                  <a:pt x="74070" y="144437"/>
                </a:cubicBezTo>
                <a:lnTo>
                  <a:pt x="75112" y="373708"/>
                </a:lnTo>
                <a:lnTo>
                  <a:pt x="1736" y="374055"/>
                </a:lnTo>
                <a:lnTo>
                  <a:pt x="0" y="7986"/>
                </a:lnTo>
                <a:lnTo>
                  <a:pt x="66200" y="7639"/>
                </a:lnTo>
                <a:lnTo>
                  <a:pt x="73491" y="47452"/>
                </a:lnTo>
                <a:lnTo>
                  <a:pt x="73491" y="48146"/>
                </a:lnTo>
                <a:cubicBezTo>
                  <a:pt x="99763" y="20949"/>
                  <a:pt x="137377" y="811"/>
                  <a:pt x="175801" y="1"/>
                </a:cubicBezTo>
                <a:cubicBezTo>
                  <a:pt x="205660" y="-115"/>
                  <a:pt x="234247" y="12500"/>
                  <a:pt x="250102" y="40971"/>
                </a:cubicBezTo>
                <a:lnTo>
                  <a:pt x="197675" y="96060"/>
                </a:lnTo>
                <a:close/>
              </a:path>
            </a:pathLst>
          </a:custGeom>
          <a:solidFill>
            <a:schemeClr val="bg1"/>
          </a:solidFill>
          <a:ln w="11546" cap="flat">
            <a:noFill/>
            <a:prstDash val="solid"/>
            <a:miter/>
          </a:ln>
        </p:spPr>
        <p:txBody>
          <a:bodyPr/>
          <a:lstStyle/>
          <a:p>
            <a:endParaRPr lang="es-CO"/>
          </a:p>
        </p:txBody>
      </p:sp>
      <p:sp>
        <p:nvSpPr>
          <p:cNvPr id="68" name="Forma libre: forma 67">
            <a:extLst>
              <a:ext uri="{FF2B5EF4-FFF2-40B4-BE49-F238E27FC236}">
                <a16:creationId xmlns:a16="http://schemas.microsoft.com/office/drawing/2014/main" id="{6D662B4E-F35C-A4F0-BE64-8262682FEF6F}"/>
              </a:ext>
            </a:extLst>
          </p:cNvPr>
          <p:cNvSpPr/>
          <p:nvPr/>
        </p:nvSpPr>
        <p:spPr>
          <a:xfrm>
            <a:off x="2449097" y="2023679"/>
            <a:ext cx="541521" cy="375097"/>
          </a:xfrm>
          <a:custGeom>
            <a:avLst/>
            <a:gdLst>
              <a:gd name="csX0" fmla="*/ 235288 w 541521"/>
              <a:gd name="csY0" fmla="*/ 373940 h 375097"/>
              <a:gd name="csX1" fmla="*/ 234247 w 541521"/>
              <a:gd name="csY1" fmla="*/ 158211 h 375097"/>
              <a:gd name="csX2" fmla="*/ 151959 w 541521"/>
              <a:gd name="csY2" fmla="*/ 68169 h 375097"/>
              <a:gd name="csX3" fmla="*/ 74070 w 541521"/>
              <a:gd name="csY3" fmla="*/ 154739 h 375097"/>
              <a:gd name="csX4" fmla="*/ 75112 w 541521"/>
              <a:gd name="csY4" fmla="*/ 374750 h 375097"/>
              <a:gd name="csX5" fmla="*/ 1736 w 541521"/>
              <a:gd name="csY5" fmla="*/ 375097 h 375097"/>
              <a:gd name="csX6" fmla="*/ 0 w 541521"/>
              <a:gd name="csY6" fmla="*/ 9029 h 375097"/>
              <a:gd name="csX7" fmla="*/ 61224 w 541521"/>
              <a:gd name="csY7" fmla="*/ 8798 h 375097"/>
              <a:gd name="csX8" fmla="*/ 73491 w 541521"/>
              <a:gd name="csY8" fmla="*/ 51504 h 375097"/>
              <a:gd name="csX9" fmla="*/ 178694 w 541521"/>
              <a:gd name="csY9" fmla="*/ 1159 h 375097"/>
              <a:gd name="csX10" fmla="*/ 290841 w 541521"/>
              <a:gd name="csY10" fmla="*/ 73956 h 375097"/>
              <a:gd name="csX11" fmla="*/ 412246 w 541521"/>
              <a:gd name="csY11" fmla="*/ 2 h 375097"/>
              <a:gd name="csX12" fmla="*/ 540480 w 541521"/>
              <a:gd name="csY12" fmla="*/ 156822 h 375097"/>
              <a:gd name="csX13" fmla="*/ 541522 w 541521"/>
              <a:gd name="csY13" fmla="*/ 372551 h 375097"/>
              <a:gd name="csX14" fmla="*/ 468146 w 541521"/>
              <a:gd name="csY14" fmla="*/ 372898 h 375097"/>
              <a:gd name="csX15" fmla="*/ 467104 w 541521"/>
              <a:gd name="csY15" fmla="*/ 157169 h 375097"/>
              <a:gd name="csX16" fmla="*/ 386206 w 541521"/>
              <a:gd name="csY16" fmla="*/ 67128 h 375097"/>
              <a:gd name="csX17" fmla="*/ 307622 w 541521"/>
              <a:gd name="csY17" fmla="*/ 153697 h 375097"/>
              <a:gd name="csX18" fmla="*/ 308664 w 541521"/>
              <a:gd name="csY18" fmla="*/ 373708 h 375097"/>
              <a:gd name="csX19" fmla="*/ 235288 w 541521"/>
              <a:gd name="csY19" fmla="*/ 374056 h 3750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541521" h="375097">
                <a:moveTo>
                  <a:pt x="235288" y="373940"/>
                </a:moveTo>
                <a:lnTo>
                  <a:pt x="234247" y="158211"/>
                </a:lnTo>
                <a:cubicBezTo>
                  <a:pt x="234015" y="98376"/>
                  <a:pt x="192582" y="67938"/>
                  <a:pt x="151959" y="68169"/>
                </a:cubicBezTo>
                <a:cubicBezTo>
                  <a:pt x="112031" y="68401"/>
                  <a:pt x="73723" y="97682"/>
                  <a:pt x="74070" y="154739"/>
                </a:cubicBezTo>
                <a:lnTo>
                  <a:pt x="75112" y="374750"/>
                </a:lnTo>
                <a:lnTo>
                  <a:pt x="1736" y="375097"/>
                </a:lnTo>
                <a:lnTo>
                  <a:pt x="0" y="9029"/>
                </a:lnTo>
                <a:lnTo>
                  <a:pt x="61224" y="8798"/>
                </a:lnTo>
                <a:lnTo>
                  <a:pt x="73491" y="51504"/>
                </a:lnTo>
                <a:cubicBezTo>
                  <a:pt x="100458" y="18635"/>
                  <a:pt x="140154" y="1391"/>
                  <a:pt x="178694" y="1159"/>
                </a:cubicBezTo>
                <a:cubicBezTo>
                  <a:pt x="223599" y="928"/>
                  <a:pt x="267810" y="23496"/>
                  <a:pt x="290841" y="73956"/>
                </a:cubicBezTo>
                <a:cubicBezTo>
                  <a:pt x="316997" y="26158"/>
                  <a:pt x="365258" y="233"/>
                  <a:pt x="412246" y="2"/>
                </a:cubicBezTo>
                <a:cubicBezTo>
                  <a:pt x="477058" y="-345"/>
                  <a:pt x="539902" y="48495"/>
                  <a:pt x="540480" y="156822"/>
                </a:cubicBezTo>
                <a:lnTo>
                  <a:pt x="541522" y="372551"/>
                </a:lnTo>
                <a:lnTo>
                  <a:pt x="468146" y="372898"/>
                </a:lnTo>
                <a:lnTo>
                  <a:pt x="467104" y="157169"/>
                </a:lnTo>
                <a:cubicBezTo>
                  <a:pt x="466873" y="96640"/>
                  <a:pt x="426135" y="66896"/>
                  <a:pt x="386206" y="67128"/>
                </a:cubicBezTo>
                <a:cubicBezTo>
                  <a:pt x="347088" y="67359"/>
                  <a:pt x="307275" y="95946"/>
                  <a:pt x="307622" y="153697"/>
                </a:cubicBezTo>
                <a:lnTo>
                  <a:pt x="308664" y="373708"/>
                </a:lnTo>
                <a:lnTo>
                  <a:pt x="235288" y="374056"/>
                </a:lnTo>
                <a:close/>
              </a:path>
            </a:pathLst>
          </a:custGeom>
          <a:solidFill>
            <a:schemeClr val="bg1"/>
          </a:solidFill>
          <a:ln w="11546" cap="flat">
            <a:noFill/>
            <a:prstDash val="solid"/>
            <a:miter/>
          </a:ln>
        </p:spPr>
        <p:txBody>
          <a:bodyPr/>
          <a:lstStyle/>
          <a:p>
            <a:endParaRPr lang="es-CO"/>
          </a:p>
        </p:txBody>
      </p:sp>
      <p:sp>
        <p:nvSpPr>
          <p:cNvPr id="69" name="Forma libre: forma 68">
            <a:extLst>
              <a:ext uri="{FF2B5EF4-FFF2-40B4-BE49-F238E27FC236}">
                <a16:creationId xmlns:a16="http://schemas.microsoft.com/office/drawing/2014/main" id="{CB108E11-AA2A-C6E4-53FE-0948C804F379}"/>
              </a:ext>
            </a:extLst>
          </p:cNvPr>
          <p:cNvSpPr/>
          <p:nvPr/>
        </p:nvSpPr>
        <p:spPr>
          <a:xfrm>
            <a:off x="3005894" y="2022290"/>
            <a:ext cx="334242" cy="378688"/>
          </a:xfrm>
          <a:custGeom>
            <a:avLst/>
            <a:gdLst>
              <a:gd name="csX0" fmla="*/ 73609 w 334242"/>
              <a:gd name="csY0" fmla="*/ 210408 h 378688"/>
              <a:gd name="csX1" fmla="*/ 73609 w 334242"/>
              <a:gd name="csY1" fmla="*/ 223254 h 378688"/>
              <a:gd name="csX2" fmla="*/ 168048 w 334242"/>
              <a:gd name="csY2" fmla="*/ 312486 h 378688"/>
              <a:gd name="csX3" fmla="*/ 258205 w 334242"/>
              <a:gd name="csY3" fmla="*/ 252998 h 378688"/>
              <a:gd name="csX4" fmla="*/ 330886 w 334242"/>
              <a:gd name="csY4" fmla="*/ 252651 h 378688"/>
              <a:gd name="csX5" fmla="*/ 178348 w 334242"/>
              <a:gd name="csY5" fmla="*/ 378686 h 378688"/>
              <a:gd name="csX6" fmla="*/ 157748 w 334242"/>
              <a:gd name="csY6" fmla="*/ 378686 h 378688"/>
              <a:gd name="csX7" fmla="*/ 349 w 334242"/>
              <a:gd name="csY7" fmla="*/ 223601 h 378688"/>
              <a:gd name="csX8" fmla="*/ 1 w 334242"/>
              <a:gd name="csY8" fmla="*/ 158096 h 378688"/>
              <a:gd name="csX9" fmla="*/ 160178 w 334242"/>
              <a:gd name="csY9" fmla="*/ 2 h 378688"/>
              <a:gd name="csX10" fmla="*/ 172330 w 334242"/>
              <a:gd name="csY10" fmla="*/ 2 h 378688"/>
              <a:gd name="csX11" fmla="*/ 285056 w 334242"/>
              <a:gd name="csY11" fmla="*/ 44329 h 378688"/>
              <a:gd name="csX12" fmla="*/ 334243 w 334242"/>
              <a:gd name="csY12" fmla="*/ 199297 h 378688"/>
              <a:gd name="csX13" fmla="*/ 334243 w 334242"/>
              <a:gd name="csY13" fmla="*/ 209250 h 378688"/>
              <a:gd name="csX14" fmla="*/ 73609 w 334242"/>
              <a:gd name="csY14" fmla="*/ 210408 h 378688"/>
              <a:gd name="csX15" fmla="*/ 262719 w 334242"/>
              <a:gd name="csY15" fmla="*/ 148258 h 378688"/>
              <a:gd name="csX16" fmla="*/ 171867 w 334242"/>
              <a:gd name="csY16" fmla="*/ 66781 h 378688"/>
              <a:gd name="csX17" fmla="*/ 73956 w 334242"/>
              <a:gd name="csY17" fmla="*/ 149184 h 378688"/>
              <a:gd name="csX18" fmla="*/ 262719 w 334242"/>
              <a:gd name="csY18" fmla="*/ 148258 h 3786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334242" h="378688">
                <a:moveTo>
                  <a:pt x="73609" y="210408"/>
                </a:moveTo>
                <a:lnTo>
                  <a:pt x="73609" y="223254"/>
                </a:lnTo>
                <a:cubicBezTo>
                  <a:pt x="73840" y="263877"/>
                  <a:pt x="106130" y="312833"/>
                  <a:pt x="168048" y="312486"/>
                </a:cubicBezTo>
                <a:cubicBezTo>
                  <a:pt x="213647" y="312254"/>
                  <a:pt x="258437" y="292116"/>
                  <a:pt x="258205" y="252998"/>
                </a:cubicBezTo>
                <a:lnTo>
                  <a:pt x="330886" y="252651"/>
                </a:lnTo>
                <a:cubicBezTo>
                  <a:pt x="331234" y="317462"/>
                  <a:pt x="263760" y="378338"/>
                  <a:pt x="178348" y="378686"/>
                </a:cubicBezTo>
                <a:lnTo>
                  <a:pt x="157748" y="378686"/>
                </a:lnTo>
                <a:cubicBezTo>
                  <a:pt x="58795" y="379264"/>
                  <a:pt x="696" y="296861"/>
                  <a:pt x="349" y="223601"/>
                </a:cubicBezTo>
                <a:lnTo>
                  <a:pt x="1" y="158096"/>
                </a:lnTo>
                <a:cubicBezTo>
                  <a:pt x="-346" y="84720"/>
                  <a:pt x="61225" y="465"/>
                  <a:pt x="160178" y="2"/>
                </a:cubicBezTo>
                <a:lnTo>
                  <a:pt x="172330" y="2"/>
                </a:lnTo>
                <a:cubicBezTo>
                  <a:pt x="215036" y="-229"/>
                  <a:pt x="255775" y="16668"/>
                  <a:pt x="285056" y="44329"/>
                </a:cubicBezTo>
                <a:cubicBezTo>
                  <a:pt x="334358" y="91085"/>
                  <a:pt x="333896" y="135990"/>
                  <a:pt x="334243" y="199297"/>
                </a:cubicBezTo>
                <a:lnTo>
                  <a:pt x="334243" y="209250"/>
                </a:lnTo>
                <a:cubicBezTo>
                  <a:pt x="334243" y="209250"/>
                  <a:pt x="73609" y="210408"/>
                  <a:pt x="73609" y="210408"/>
                </a:cubicBezTo>
                <a:close/>
                <a:moveTo>
                  <a:pt x="262719" y="148258"/>
                </a:moveTo>
                <a:cubicBezTo>
                  <a:pt x="262487" y="98377"/>
                  <a:pt x="219665" y="66550"/>
                  <a:pt x="171867" y="66781"/>
                </a:cubicBezTo>
                <a:cubicBezTo>
                  <a:pt x="114232" y="67013"/>
                  <a:pt x="78122" y="110645"/>
                  <a:pt x="73956" y="149184"/>
                </a:cubicBezTo>
                <a:lnTo>
                  <a:pt x="262719" y="148258"/>
                </a:lnTo>
                <a:close/>
              </a:path>
            </a:pathLst>
          </a:custGeom>
          <a:solidFill>
            <a:schemeClr val="bg1"/>
          </a:solidFill>
          <a:ln w="11546" cap="flat">
            <a:noFill/>
            <a:prstDash val="solid"/>
            <a:miter/>
          </a:ln>
        </p:spPr>
        <p:txBody>
          <a:bodyPr/>
          <a:lstStyle/>
          <a:p>
            <a:endParaRPr lang="es-CO"/>
          </a:p>
        </p:txBody>
      </p:sp>
      <p:sp>
        <p:nvSpPr>
          <p:cNvPr id="70" name="Forma libre: forma 69">
            <a:extLst>
              <a:ext uri="{FF2B5EF4-FFF2-40B4-BE49-F238E27FC236}">
                <a16:creationId xmlns:a16="http://schemas.microsoft.com/office/drawing/2014/main" id="{6827088E-877B-651D-3BB9-A4AD8E9F858B}"/>
              </a:ext>
            </a:extLst>
          </p:cNvPr>
          <p:cNvSpPr/>
          <p:nvPr/>
        </p:nvSpPr>
        <p:spPr>
          <a:xfrm>
            <a:off x="3343262" y="1957944"/>
            <a:ext cx="344889" cy="583303"/>
          </a:xfrm>
          <a:custGeom>
            <a:avLst/>
            <a:gdLst>
              <a:gd name="csX0" fmla="*/ 151497 w 344889"/>
              <a:gd name="csY0" fmla="*/ 316302 h 583303"/>
              <a:gd name="csX1" fmla="*/ 99648 w 344889"/>
              <a:gd name="csY1" fmla="*/ 342921 h 583303"/>
              <a:gd name="csX2" fmla="*/ 168857 w 344889"/>
              <a:gd name="csY2" fmla="*/ 373938 h 583303"/>
              <a:gd name="csX3" fmla="*/ 208785 w 344889"/>
              <a:gd name="csY3" fmla="*/ 376600 h 583303"/>
              <a:gd name="csX4" fmla="*/ 336672 w 344889"/>
              <a:gd name="csY4" fmla="*/ 471387 h 583303"/>
              <a:gd name="csX5" fmla="*/ 165616 w 344889"/>
              <a:gd name="csY5" fmla="*/ 583302 h 583303"/>
              <a:gd name="csX6" fmla="*/ 0 w 344889"/>
              <a:gd name="csY6" fmla="*/ 487937 h 583303"/>
              <a:gd name="csX7" fmla="*/ 70135 w 344889"/>
              <a:gd name="csY7" fmla="*/ 418496 h 583303"/>
              <a:gd name="csX8" fmla="*/ 27777 w 344889"/>
              <a:gd name="csY8" fmla="*/ 354611 h 583303"/>
              <a:gd name="csX9" fmla="*/ 64464 w 344889"/>
              <a:gd name="csY9" fmla="*/ 291767 h 583303"/>
              <a:gd name="csX10" fmla="*/ 19212 w 344889"/>
              <a:gd name="csY10" fmla="*/ 205776 h 583303"/>
              <a:gd name="csX11" fmla="*/ 19212 w 344889"/>
              <a:gd name="csY11" fmla="*/ 169435 h 583303"/>
              <a:gd name="csX12" fmla="*/ 158094 w 344889"/>
              <a:gd name="csY12" fmla="*/ 62728 h 583303"/>
              <a:gd name="csX13" fmla="*/ 170246 w 344889"/>
              <a:gd name="csY13" fmla="*/ 62728 h 583303"/>
              <a:gd name="csX14" fmla="*/ 241538 w 344889"/>
              <a:gd name="csY14" fmla="*/ 74417 h 583303"/>
              <a:gd name="csX15" fmla="*/ 318154 w 344889"/>
              <a:gd name="csY15" fmla="*/ 0 h 583303"/>
              <a:gd name="csX16" fmla="*/ 344542 w 344889"/>
              <a:gd name="csY16" fmla="*/ 4166 h 583303"/>
              <a:gd name="csX17" fmla="*/ 344889 w 344889"/>
              <a:gd name="csY17" fmla="*/ 69672 h 583303"/>
              <a:gd name="csX18" fmla="*/ 323478 w 344889"/>
              <a:gd name="csY18" fmla="*/ 66895 h 583303"/>
              <a:gd name="csX19" fmla="*/ 275911 w 344889"/>
              <a:gd name="csY19" fmla="*/ 94902 h 583303"/>
              <a:gd name="csX20" fmla="*/ 310400 w 344889"/>
              <a:gd name="csY20" fmla="*/ 168046 h 583303"/>
              <a:gd name="csX21" fmla="*/ 310400 w 344889"/>
              <a:gd name="csY21" fmla="*/ 204387 h 583303"/>
              <a:gd name="csX22" fmla="*/ 175801 w 344889"/>
              <a:gd name="csY22" fmla="*/ 316071 h 583303"/>
              <a:gd name="csX23" fmla="*/ 151612 w 344889"/>
              <a:gd name="csY23" fmla="*/ 316071 h 583303"/>
              <a:gd name="csX24" fmla="*/ 70367 w 344889"/>
              <a:gd name="csY24" fmla="*/ 476826 h 583303"/>
              <a:gd name="csX25" fmla="*/ 165269 w 344889"/>
              <a:gd name="csY25" fmla="*/ 516986 h 583303"/>
              <a:gd name="csX26" fmla="*/ 263296 w 344889"/>
              <a:gd name="csY26" fmla="*/ 473123 h 583303"/>
              <a:gd name="csX27" fmla="*/ 137146 w 344889"/>
              <a:gd name="csY27" fmla="*/ 438865 h 583303"/>
              <a:gd name="csX28" fmla="*/ 130780 w 344889"/>
              <a:gd name="csY28" fmla="*/ 438171 h 583303"/>
              <a:gd name="csX29" fmla="*/ 70367 w 344889"/>
              <a:gd name="csY29" fmla="*/ 476942 h 583303"/>
              <a:gd name="csX30" fmla="*/ 241423 w 344889"/>
              <a:gd name="csY30" fmla="*/ 187721 h 583303"/>
              <a:gd name="csX31" fmla="*/ 164922 w 344889"/>
              <a:gd name="csY31" fmla="*/ 127539 h 583303"/>
              <a:gd name="csX32" fmla="*/ 164112 w 344889"/>
              <a:gd name="csY32" fmla="*/ 252186 h 583303"/>
              <a:gd name="csX33" fmla="*/ 241423 w 344889"/>
              <a:gd name="csY33" fmla="*/ 187721 h 5833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</a:cxnLst>
            <a:rect l="l" t="t" r="r" b="b"/>
            <a:pathLst>
              <a:path w="344889" h="583303">
                <a:moveTo>
                  <a:pt x="151497" y="316302"/>
                </a:moveTo>
                <a:cubicBezTo>
                  <a:pt x="137956" y="316302"/>
                  <a:pt x="99532" y="320816"/>
                  <a:pt x="99648" y="342921"/>
                </a:cubicBezTo>
                <a:cubicBezTo>
                  <a:pt x="99648" y="356462"/>
                  <a:pt x="121174" y="370582"/>
                  <a:pt x="168857" y="373938"/>
                </a:cubicBezTo>
                <a:lnTo>
                  <a:pt x="208785" y="376600"/>
                </a:lnTo>
                <a:cubicBezTo>
                  <a:pt x="270703" y="380535"/>
                  <a:pt x="336325" y="401599"/>
                  <a:pt x="336672" y="471387"/>
                </a:cubicBezTo>
                <a:cubicBezTo>
                  <a:pt x="337019" y="556799"/>
                  <a:pt x="233205" y="582955"/>
                  <a:pt x="165616" y="583302"/>
                </a:cubicBezTo>
                <a:cubicBezTo>
                  <a:pt x="108675" y="583533"/>
                  <a:pt x="348" y="562007"/>
                  <a:pt x="0" y="487937"/>
                </a:cubicBezTo>
                <a:cubicBezTo>
                  <a:pt x="-115" y="455184"/>
                  <a:pt x="25346" y="427986"/>
                  <a:pt x="70135" y="418496"/>
                </a:cubicBezTo>
                <a:cubicBezTo>
                  <a:pt x="45137" y="403682"/>
                  <a:pt x="28008" y="381692"/>
                  <a:pt x="27777" y="354611"/>
                </a:cubicBezTo>
                <a:cubicBezTo>
                  <a:pt x="27661" y="324751"/>
                  <a:pt x="42475" y="304035"/>
                  <a:pt x="64464" y="291767"/>
                </a:cubicBezTo>
                <a:cubicBezTo>
                  <a:pt x="32290" y="269893"/>
                  <a:pt x="19328" y="235751"/>
                  <a:pt x="19212" y="205776"/>
                </a:cubicBezTo>
                <a:lnTo>
                  <a:pt x="19212" y="169435"/>
                </a:lnTo>
                <a:cubicBezTo>
                  <a:pt x="18865" y="120248"/>
                  <a:pt x="59141" y="63191"/>
                  <a:pt x="158094" y="62728"/>
                </a:cubicBezTo>
                <a:lnTo>
                  <a:pt x="170246" y="62728"/>
                </a:lnTo>
                <a:cubicBezTo>
                  <a:pt x="198717" y="62497"/>
                  <a:pt x="222211" y="66663"/>
                  <a:pt x="241538" y="74417"/>
                </a:cubicBezTo>
                <a:cubicBezTo>
                  <a:pt x="251260" y="29512"/>
                  <a:pt x="278920" y="231"/>
                  <a:pt x="318154" y="0"/>
                </a:cubicBezTo>
                <a:cubicBezTo>
                  <a:pt x="327413" y="0"/>
                  <a:pt x="335978" y="1389"/>
                  <a:pt x="344542" y="4166"/>
                </a:cubicBezTo>
                <a:lnTo>
                  <a:pt x="344889" y="69672"/>
                </a:lnTo>
                <a:cubicBezTo>
                  <a:pt x="337019" y="67589"/>
                  <a:pt x="329959" y="66895"/>
                  <a:pt x="323478" y="66895"/>
                </a:cubicBezTo>
                <a:cubicBezTo>
                  <a:pt x="294313" y="67010"/>
                  <a:pt x="280772" y="83445"/>
                  <a:pt x="275911" y="94902"/>
                </a:cubicBezTo>
                <a:cubicBezTo>
                  <a:pt x="299521" y="115503"/>
                  <a:pt x="310285" y="143164"/>
                  <a:pt x="310400" y="168046"/>
                </a:cubicBezTo>
                <a:lnTo>
                  <a:pt x="310400" y="204387"/>
                </a:lnTo>
                <a:cubicBezTo>
                  <a:pt x="310747" y="254269"/>
                  <a:pt x="274754" y="315608"/>
                  <a:pt x="175801" y="316071"/>
                </a:cubicBezTo>
                <a:lnTo>
                  <a:pt x="151612" y="316071"/>
                </a:lnTo>
                <a:close/>
                <a:moveTo>
                  <a:pt x="70367" y="476826"/>
                </a:moveTo>
                <a:cubicBezTo>
                  <a:pt x="70483" y="510274"/>
                  <a:pt x="131127" y="517102"/>
                  <a:pt x="165269" y="516986"/>
                </a:cubicBezTo>
                <a:cubicBezTo>
                  <a:pt x="213646" y="516755"/>
                  <a:pt x="263528" y="510852"/>
                  <a:pt x="263296" y="473123"/>
                </a:cubicBezTo>
                <a:cubicBezTo>
                  <a:pt x="263181" y="441064"/>
                  <a:pt x="198369" y="443495"/>
                  <a:pt x="137146" y="438865"/>
                </a:cubicBezTo>
                <a:cubicBezTo>
                  <a:pt x="135063" y="438865"/>
                  <a:pt x="132864" y="438171"/>
                  <a:pt x="130780" y="438171"/>
                </a:cubicBezTo>
                <a:cubicBezTo>
                  <a:pt x="91662" y="439791"/>
                  <a:pt x="70367" y="454837"/>
                  <a:pt x="70367" y="476942"/>
                </a:cubicBezTo>
                <a:close/>
                <a:moveTo>
                  <a:pt x="241423" y="187721"/>
                </a:moveTo>
                <a:cubicBezTo>
                  <a:pt x="241191" y="145710"/>
                  <a:pt x="201957" y="127424"/>
                  <a:pt x="164922" y="127539"/>
                </a:cubicBezTo>
                <a:cubicBezTo>
                  <a:pt x="63770" y="128002"/>
                  <a:pt x="62960" y="252648"/>
                  <a:pt x="164112" y="252186"/>
                </a:cubicBezTo>
                <a:cubicBezTo>
                  <a:pt x="216077" y="251954"/>
                  <a:pt x="241538" y="219780"/>
                  <a:pt x="241423" y="187721"/>
                </a:cubicBezTo>
                <a:close/>
              </a:path>
            </a:pathLst>
          </a:custGeom>
          <a:solidFill>
            <a:schemeClr val="bg1"/>
          </a:solidFill>
          <a:ln w="11546" cap="flat">
            <a:noFill/>
            <a:prstDash val="solid"/>
            <a:miter/>
          </a:ln>
        </p:spPr>
        <p:txBody>
          <a:bodyPr/>
          <a:lstStyle/>
          <a:p>
            <a:endParaRPr lang="es-CO"/>
          </a:p>
        </p:txBody>
      </p:sp>
      <p:sp>
        <p:nvSpPr>
          <p:cNvPr id="71" name="Forma libre: forma 70">
            <a:extLst>
              <a:ext uri="{FF2B5EF4-FFF2-40B4-BE49-F238E27FC236}">
                <a16:creationId xmlns:a16="http://schemas.microsoft.com/office/drawing/2014/main" id="{A703FDDC-4A38-C93A-F213-A7A29CA64986}"/>
              </a:ext>
            </a:extLst>
          </p:cNvPr>
          <p:cNvSpPr/>
          <p:nvPr/>
        </p:nvSpPr>
        <p:spPr>
          <a:xfrm>
            <a:off x="3680742" y="2030507"/>
            <a:ext cx="330424" cy="380308"/>
          </a:xfrm>
          <a:custGeom>
            <a:avLst/>
            <a:gdLst>
              <a:gd name="csX0" fmla="*/ 249525 w 330424"/>
              <a:gd name="csY0" fmla="*/ 334128 h 380308"/>
              <a:gd name="csX1" fmla="*/ 132286 w 330424"/>
              <a:gd name="csY1" fmla="*/ 380306 h 380308"/>
              <a:gd name="csX2" fmla="*/ 1 w 330424"/>
              <a:gd name="csY2" fmla="*/ 270590 h 380308"/>
              <a:gd name="csX3" fmla="*/ 140503 w 330424"/>
              <a:gd name="csY3" fmla="*/ 155318 h 380308"/>
              <a:gd name="csX4" fmla="*/ 176844 w 330424"/>
              <a:gd name="csY4" fmla="*/ 155318 h 380308"/>
              <a:gd name="csX5" fmla="*/ 254965 w 330424"/>
              <a:gd name="csY5" fmla="*/ 109256 h 380308"/>
              <a:gd name="csX6" fmla="*/ 179274 w 330424"/>
              <a:gd name="csY6" fmla="*/ 66897 h 380308"/>
              <a:gd name="csX7" fmla="*/ 86918 w 330424"/>
              <a:gd name="csY7" fmla="*/ 127195 h 380308"/>
              <a:gd name="csX8" fmla="*/ 13542 w 330424"/>
              <a:gd name="csY8" fmla="*/ 127542 h 380308"/>
              <a:gd name="csX9" fmla="*/ 176034 w 330424"/>
              <a:gd name="csY9" fmla="*/ 2 h 380308"/>
              <a:gd name="csX10" fmla="*/ 330423 w 330424"/>
              <a:gd name="csY10" fmla="*/ 112496 h 380308"/>
              <a:gd name="csX11" fmla="*/ 186334 w 330424"/>
              <a:gd name="csY11" fmla="*/ 212144 h 380308"/>
              <a:gd name="csX12" fmla="*/ 137957 w 330424"/>
              <a:gd name="csY12" fmla="*/ 212375 h 380308"/>
              <a:gd name="csX13" fmla="*/ 74072 w 330424"/>
              <a:gd name="csY13" fmla="*/ 262488 h 380308"/>
              <a:gd name="csX14" fmla="*/ 149762 w 330424"/>
              <a:gd name="csY14" fmla="*/ 314800 h 380308"/>
              <a:gd name="csX15" fmla="*/ 263298 w 330424"/>
              <a:gd name="csY15" fmla="*/ 233786 h 380308"/>
              <a:gd name="csX16" fmla="*/ 320933 w 330424"/>
              <a:gd name="csY16" fmla="*/ 233555 h 380308"/>
              <a:gd name="csX17" fmla="*/ 321627 w 330424"/>
              <a:gd name="csY17" fmla="*/ 372436 h 380308"/>
              <a:gd name="csX18" fmla="*/ 256816 w 330424"/>
              <a:gd name="csY18" fmla="*/ 372783 h 380308"/>
              <a:gd name="csX19" fmla="*/ 249525 w 330424"/>
              <a:gd name="csY19" fmla="*/ 334359 h 38030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330424" h="380308">
                <a:moveTo>
                  <a:pt x="249525" y="334128"/>
                </a:moveTo>
                <a:cubicBezTo>
                  <a:pt x="223253" y="360631"/>
                  <a:pt x="184251" y="379959"/>
                  <a:pt x="132286" y="380306"/>
                </a:cubicBezTo>
                <a:cubicBezTo>
                  <a:pt x="57521" y="380653"/>
                  <a:pt x="349" y="336095"/>
                  <a:pt x="1" y="270590"/>
                </a:cubicBezTo>
                <a:cubicBezTo>
                  <a:pt x="-346" y="196520"/>
                  <a:pt x="64234" y="155665"/>
                  <a:pt x="140503" y="155318"/>
                </a:cubicBezTo>
                <a:lnTo>
                  <a:pt x="176844" y="155318"/>
                </a:lnTo>
                <a:cubicBezTo>
                  <a:pt x="202537" y="155087"/>
                  <a:pt x="255080" y="142009"/>
                  <a:pt x="254965" y="109256"/>
                </a:cubicBezTo>
                <a:cubicBezTo>
                  <a:pt x="254849" y="81480"/>
                  <a:pt x="218393" y="66666"/>
                  <a:pt x="179274" y="66897"/>
                </a:cubicBezTo>
                <a:cubicBezTo>
                  <a:pt x="134369" y="67128"/>
                  <a:pt x="86802" y="86572"/>
                  <a:pt x="86918" y="127195"/>
                </a:cubicBezTo>
                <a:lnTo>
                  <a:pt x="13542" y="127542"/>
                </a:lnTo>
                <a:cubicBezTo>
                  <a:pt x="13195" y="42130"/>
                  <a:pt x="94904" y="465"/>
                  <a:pt x="176034" y="2"/>
                </a:cubicBezTo>
                <a:cubicBezTo>
                  <a:pt x="252997" y="-345"/>
                  <a:pt x="330076" y="37037"/>
                  <a:pt x="330423" y="112496"/>
                </a:cubicBezTo>
                <a:cubicBezTo>
                  <a:pt x="330771" y="187261"/>
                  <a:pt x="245474" y="211912"/>
                  <a:pt x="186334" y="212144"/>
                </a:cubicBezTo>
                <a:lnTo>
                  <a:pt x="137957" y="212375"/>
                </a:lnTo>
                <a:cubicBezTo>
                  <a:pt x="110181" y="212491"/>
                  <a:pt x="73956" y="229041"/>
                  <a:pt x="74072" y="262488"/>
                </a:cubicBezTo>
                <a:cubicBezTo>
                  <a:pt x="74303" y="300912"/>
                  <a:pt x="121291" y="314916"/>
                  <a:pt x="149762" y="314800"/>
                </a:cubicBezTo>
                <a:cubicBezTo>
                  <a:pt x="191774" y="314569"/>
                  <a:pt x="257858" y="285867"/>
                  <a:pt x="263298" y="233786"/>
                </a:cubicBezTo>
                <a:lnTo>
                  <a:pt x="320933" y="233555"/>
                </a:lnTo>
                <a:lnTo>
                  <a:pt x="321627" y="372436"/>
                </a:lnTo>
                <a:lnTo>
                  <a:pt x="256816" y="372783"/>
                </a:lnTo>
                <a:lnTo>
                  <a:pt x="249525" y="334359"/>
                </a:lnTo>
                <a:close/>
              </a:path>
            </a:pathLst>
          </a:custGeom>
          <a:solidFill>
            <a:schemeClr val="bg1"/>
          </a:solidFill>
          <a:ln w="11546" cap="flat">
            <a:noFill/>
            <a:prstDash val="solid"/>
            <a:miter/>
          </a:ln>
        </p:spPr>
        <p:txBody>
          <a:bodyPr/>
          <a:lstStyle/>
          <a:p>
            <a:endParaRPr lang="es-CO"/>
          </a:p>
        </p:txBody>
      </p:sp>
      <p:sp>
        <p:nvSpPr>
          <p:cNvPr id="72" name="Forma libre: forma 71">
            <a:extLst>
              <a:ext uri="{FF2B5EF4-FFF2-40B4-BE49-F238E27FC236}">
                <a16:creationId xmlns:a16="http://schemas.microsoft.com/office/drawing/2014/main" id="{962552D6-AB8E-93DF-8AB8-C0F8EC599824}"/>
              </a:ext>
            </a:extLst>
          </p:cNvPr>
          <p:cNvSpPr/>
          <p:nvPr/>
        </p:nvSpPr>
        <p:spPr>
          <a:xfrm>
            <a:off x="4050284" y="2018820"/>
            <a:ext cx="81477" cy="81708"/>
          </a:xfrm>
          <a:custGeom>
            <a:avLst/>
            <a:gdLst>
              <a:gd name="csX0" fmla="*/ 69441 w 81477"/>
              <a:gd name="csY0" fmla="*/ 70251 h 81708"/>
              <a:gd name="csX1" fmla="*/ 40854 w 81477"/>
              <a:gd name="csY1" fmla="*/ 81709 h 81708"/>
              <a:gd name="csX2" fmla="*/ 11805 w 81477"/>
              <a:gd name="csY2" fmla="*/ 69904 h 81708"/>
              <a:gd name="csX3" fmla="*/ 0 w 81477"/>
              <a:gd name="csY3" fmla="*/ 40854 h 81708"/>
              <a:gd name="csX4" fmla="*/ 12731 w 81477"/>
              <a:gd name="csY4" fmla="*/ 11111 h 81708"/>
              <a:gd name="csX5" fmla="*/ 40738 w 81477"/>
              <a:gd name="csY5" fmla="*/ 0 h 81708"/>
              <a:gd name="csX6" fmla="*/ 69557 w 81477"/>
              <a:gd name="csY6" fmla="*/ 11921 h 81708"/>
              <a:gd name="csX7" fmla="*/ 81477 w 81477"/>
              <a:gd name="csY7" fmla="*/ 40739 h 81708"/>
              <a:gd name="csX8" fmla="*/ 69209 w 81477"/>
              <a:gd name="csY8" fmla="*/ 70019 h 81708"/>
              <a:gd name="csX9" fmla="*/ 17013 w 81477"/>
              <a:gd name="csY9" fmla="*/ 17360 h 81708"/>
              <a:gd name="csX10" fmla="*/ 7291 w 81477"/>
              <a:gd name="csY10" fmla="*/ 40970 h 81708"/>
              <a:gd name="csX11" fmla="*/ 17244 w 81477"/>
              <a:gd name="csY11" fmla="*/ 65043 h 81708"/>
              <a:gd name="csX12" fmla="*/ 41086 w 81477"/>
              <a:gd name="csY12" fmla="*/ 74996 h 81708"/>
              <a:gd name="csX13" fmla="*/ 64811 w 81477"/>
              <a:gd name="csY13" fmla="*/ 65043 h 81708"/>
              <a:gd name="csX14" fmla="*/ 74649 w 81477"/>
              <a:gd name="csY14" fmla="*/ 41086 h 81708"/>
              <a:gd name="csX15" fmla="*/ 64811 w 81477"/>
              <a:gd name="csY15" fmla="*/ 17476 h 81708"/>
              <a:gd name="csX16" fmla="*/ 40970 w 81477"/>
              <a:gd name="csY16" fmla="*/ 7291 h 81708"/>
              <a:gd name="csX17" fmla="*/ 17013 w 81477"/>
              <a:gd name="csY17" fmla="*/ 17476 h 81708"/>
              <a:gd name="csX18" fmla="*/ 23031 w 81477"/>
              <a:gd name="csY18" fmla="*/ 63654 h 81708"/>
              <a:gd name="csX19" fmla="*/ 23031 w 81477"/>
              <a:gd name="csY19" fmla="*/ 18402 h 81708"/>
              <a:gd name="csX20" fmla="*/ 35646 w 81477"/>
              <a:gd name="csY20" fmla="*/ 18402 h 81708"/>
              <a:gd name="csX21" fmla="*/ 45021 w 81477"/>
              <a:gd name="csY21" fmla="*/ 18402 h 81708"/>
              <a:gd name="csX22" fmla="*/ 53932 w 81477"/>
              <a:gd name="csY22" fmla="*/ 20716 h 81708"/>
              <a:gd name="csX23" fmla="*/ 59950 w 81477"/>
              <a:gd name="csY23" fmla="*/ 31480 h 81708"/>
              <a:gd name="csX24" fmla="*/ 56826 w 81477"/>
              <a:gd name="csY24" fmla="*/ 39697 h 81708"/>
              <a:gd name="csX25" fmla="*/ 48956 w 81477"/>
              <a:gd name="csY25" fmla="*/ 42706 h 81708"/>
              <a:gd name="csX26" fmla="*/ 55321 w 81477"/>
              <a:gd name="csY26" fmla="*/ 45368 h 81708"/>
              <a:gd name="csX27" fmla="*/ 59256 w 81477"/>
              <a:gd name="csY27" fmla="*/ 55553 h 81708"/>
              <a:gd name="csX28" fmla="*/ 59256 w 81477"/>
              <a:gd name="csY28" fmla="*/ 59603 h 81708"/>
              <a:gd name="csX29" fmla="*/ 59256 w 81477"/>
              <a:gd name="csY29" fmla="*/ 60876 h 81708"/>
              <a:gd name="csX30" fmla="*/ 59603 w 81477"/>
              <a:gd name="csY30" fmla="*/ 62149 h 81708"/>
              <a:gd name="csX31" fmla="*/ 60066 w 81477"/>
              <a:gd name="csY31" fmla="*/ 63423 h 81708"/>
              <a:gd name="csX32" fmla="*/ 48724 w 81477"/>
              <a:gd name="csY32" fmla="*/ 63423 h 81708"/>
              <a:gd name="csX33" fmla="*/ 48030 w 81477"/>
              <a:gd name="csY33" fmla="*/ 57173 h 81708"/>
              <a:gd name="csX34" fmla="*/ 47335 w 81477"/>
              <a:gd name="csY34" fmla="*/ 51618 h 81708"/>
              <a:gd name="csX35" fmla="*/ 43979 w 81477"/>
              <a:gd name="csY35" fmla="*/ 48261 h 81708"/>
              <a:gd name="csX36" fmla="*/ 39929 w 81477"/>
              <a:gd name="csY36" fmla="*/ 47567 h 81708"/>
              <a:gd name="csX37" fmla="*/ 37382 w 81477"/>
              <a:gd name="csY37" fmla="*/ 47567 h 81708"/>
              <a:gd name="csX38" fmla="*/ 34836 w 81477"/>
              <a:gd name="csY38" fmla="*/ 47451 h 81708"/>
              <a:gd name="csX39" fmla="*/ 34836 w 81477"/>
              <a:gd name="csY39" fmla="*/ 63423 h 81708"/>
              <a:gd name="csX40" fmla="*/ 23031 w 81477"/>
              <a:gd name="csY40" fmla="*/ 63423 h 81708"/>
              <a:gd name="csX41" fmla="*/ 44673 w 81477"/>
              <a:gd name="csY41" fmla="*/ 27313 h 81708"/>
              <a:gd name="csX42" fmla="*/ 37845 w 81477"/>
              <a:gd name="csY42" fmla="*/ 26388 h 81708"/>
              <a:gd name="csX43" fmla="*/ 34952 w 81477"/>
              <a:gd name="csY43" fmla="*/ 26388 h 81708"/>
              <a:gd name="csX44" fmla="*/ 34952 w 81477"/>
              <a:gd name="csY44" fmla="*/ 39466 h 81708"/>
              <a:gd name="csX45" fmla="*/ 39581 w 81477"/>
              <a:gd name="csY45" fmla="*/ 39466 h 81708"/>
              <a:gd name="csX46" fmla="*/ 46062 w 81477"/>
              <a:gd name="csY46" fmla="*/ 37845 h 81708"/>
              <a:gd name="csX47" fmla="*/ 48377 w 81477"/>
              <a:gd name="csY47" fmla="*/ 32521 h 81708"/>
              <a:gd name="csX48" fmla="*/ 44673 w 81477"/>
              <a:gd name="csY48" fmla="*/ 27429 h 8170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</a:cxnLst>
            <a:rect l="l" t="t" r="r" b="b"/>
            <a:pathLst>
              <a:path w="81477" h="81708">
                <a:moveTo>
                  <a:pt x="69441" y="70251"/>
                </a:moveTo>
                <a:cubicBezTo>
                  <a:pt x="61455" y="77889"/>
                  <a:pt x="51965" y="81709"/>
                  <a:pt x="40854" y="81709"/>
                </a:cubicBezTo>
                <a:cubicBezTo>
                  <a:pt x="29744" y="81709"/>
                  <a:pt x="19675" y="77774"/>
                  <a:pt x="11805" y="69904"/>
                </a:cubicBezTo>
                <a:cubicBezTo>
                  <a:pt x="3935" y="62034"/>
                  <a:pt x="0" y="52428"/>
                  <a:pt x="0" y="40854"/>
                </a:cubicBezTo>
                <a:cubicBezTo>
                  <a:pt x="0" y="29281"/>
                  <a:pt x="4282" y="18980"/>
                  <a:pt x="12731" y="11111"/>
                </a:cubicBezTo>
                <a:cubicBezTo>
                  <a:pt x="20717" y="3704"/>
                  <a:pt x="30091" y="0"/>
                  <a:pt x="40738" y="0"/>
                </a:cubicBezTo>
                <a:cubicBezTo>
                  <a:pt x="51386" y="0"/>
                  <a:pt x="61571" y="3935"/>
                  <a:pt x="69557" y="11921"/>
                </a:cubicBezTo>
                <a:cubicBezTo>
                  <a:pt x="77542" y="19906"/>
                  <a:pt x="81477" y="29512"/>
                  <a:pt x="81477" y="40739"/>
                </a:cubicBezTo>
                <a:cubicBezTo>
                  <a:pt x="81477" y="51965"/>
                  <a:pt x="77426" y="62034"/>
                  <a:pt x="69209" y="70019"/>
                </a:cubicBezTo>
                <a:close/>
                <a:moveTo>
                  <a:pt x="17013" y="17360"/>
                </a:moveTo>
                <a:cubicBezTo>
                  <a:pt x="10532" y="23957"/>
                  <a:pt x="7291" y="31827"/>
                  <a:pt x="7291" y="40970"/>
                </a:cubicBezTo>
                <a:cubicBezTo>
                  <a:pt x="7291" y="50113"/>
                  <a:pt x="10647" y="58446"/>
                  <a:pt x="17244" y="65043"/>
                </a:cubicBezTo>
                <a:cubicBezTo>
                  <a:pt x="23841" y="71640"/>
                  <a:pt x="31711" y="74996"/>
                  <a:pt x="41086" y="74996"/>
                </a:cubicBezTo>
                <a:cubicBezTo>
                  <a:pt x="50460" y="74996"/>
                  <a:pt x="58214" y="71640"/>
                  <a:pt x="64811" y="65043"/>
                </a:cubicBezTo>
                <a:cubicBezTo>
                  <a:pt x="71408" y="58330"/>
                  <a:pt x="74649" y="50345"/>
                  <a:pt x="74649" y="41086"/>
                </a:cubicBezTo>
                <a:cubicBezTo>
                  <a:pt x="74649" y="31827"/>
                  <a:pt x="71408" y="24189"/>
                  <a:pt x="64811" y="17476"/>
                </a:cubicBezTo>
                <a:cubicBezTo>
                  <a:pt x="58214" y="10648"/>
                  <a:pt x="50229" y="7291"/>
                  <a:pt x="40970" y="7291"/>
                </a:cubicBezTo>
                <a:cubicBezTo>
                  <a:pt x="31711" y="7291"/>
                  <a:pt x="23610" y="10648"/>
                  <a:pt x="17013" y="17476"/>
                </a:cubicBezTo>
                <a:close/>
                <a:moveTo>
                  <a:pt x="23031" y="63654"/>
                </a:moveTo>
                <a:lnTo>
                  <a:pt x="23031" y="18402"/>
                </a:lnTo>
                <a:cubicBezTo>
                  <a:pt x="25809" y="18402"/>
                  <a:pt x="29975" y="18402"/>
                  <a:pt x="35646" y="18402"/>
                </a:cubicBezTo>
                <a:cubicBezTo>
                  <a:pt x="41201" y="18402"/>
                  <a:pt x="44326" y="18402"/>
                  <a:pt x="45021" y="18402"/>
                </a:cubicBezTo>
                <a:cubicBezTo>
                  <a:pt x="48609" y="18633"/>
                  <a:pt x="51617" y="19443"/>
                  <a:pt x="53932" y="20716"/>
                </a:cubicBezTo>
                <a:cubicBezTo>
                  <a:pt x="57983" y="22915"/>
                  <a:pt x="59950" y="26503"/>
                  <a:pt x="59950" y="31480"/>
                </a:cubicBezTo>
                <a:cubicBezTo>
                  <a:pt x="59950" y="35299"/>
                  <a:pt x="58909" y="38077"/>
                  <a:pt x="56826" y="39697"/>
                </a:cubicBezTo>
                <a:cubicBezTo>
                  <a:pt x="54743" y="41317"/>
                  <a:pt x="52081" y="42359"/>
                  <a:pt x="48956" y="42706"/>
                </a:cubicBezTo>
                <a:cubicBezTo>
                  <a:pt x="51849" y="43285"/>
                  <a:pt x="53932" y="44211"/>
                  <a:pt x="55321" y="45368"/>
                </a:cubicBezTo>
                <a:cubicBezTo>
                  <a:pt x="57983" y="47567"/>
                  <a:pt x="59256" y="50923"/>
                  <a:pt x="59256" y="55553"/>
                </a:cubicBezTo>
                <a:lnTo>
                  <a:pt x="59256" y="59603"/>
                </a:lnTo>
                <a:cubicBezTo>
                  <a:pt x="59256" y="59603"/>
                  <a:pt x="59256" y="60529"/>
                  <a:pt x="59256" y="60876"/>
                </a:cubicBezTo>
                <a:cubicBezTo>
                  <a:pt x="59256" y="61339"/>
                  <a:pt x="59372" y="61802"/>
                  <a:pt x="59603" y="62149"/>
                </a:cubicBezTo>
                <a:lnTo>
                  <a:pt x="60066" y="63423"/>
                </a:lnTo>
                <a:lnTo>
                  <a:pt x="48724" y="63423"/>
                </a:lnTo>
                <a:cubicBezTo>
                  <a:pt x="48377" y="62034"/>
                  <a:pt x="48146" y="59950"/>
                  <a:pt x="48030" y="57173"/>
                </a:cubicBezTo>
                <a:cubicBezTo>
                  <a:pt x="47914" y="54395"/>
                  <a:pt x="47683" y="52543"/>
                  <a:pt x="47335" y="51618"/>
                </a:cubicBezTo>
                <a:cubicBezTo>
                  <a:pt x="46757" y="49997"/>
                  <a:pt x="45599" y="48956"/>
                  <a:pt x="43979" y="48261"/>
                </a:cubicBezTo>
                <a:cubicBezTo>
                  <a:pt x="43053" y="47914"/>
                  <a:pt x="41780" y="47683"/>
                  <a:pt x="39929" y="47567"/>
                </a:cubicBezTo>
                <a:lnTo>
                  <a:pt x="37382" y="47567"/>
                </a:lnTo>
                <a:cubicBezTo>
                  <a:pt x="37382" y="47567"/>
                  <a:pt x="34836" y="47451"/>
                  <a:pt x="34836" y="47451"/>
                </a:cubicBezTo>
                <a:lnTo>
                  <a:pt x="34836" y="63423"/>
                </a:lnTo>
                <a:lnTo>
                  <a:pt x="23031" y="63423"/>
                </a:lnTo>
                <a:close/>
                <a:moveTo>
                  <a:pt x="44673" y="27313"/>
                </a:moveTo>
                <a:cubicBezTo>
                  <a:pt x="43053" y="26735"/>
                  <a:pt x="40738" y="26388"/>
                  <a:pt x="37845" y="26388"/>
                </a:cubicBezTo>
                <a:lnTo>
                  <a:pt x="34952" y="26388"/>
                </a:lnTo>
                <a:lnTo>
                  <a:pt x="34952" y="39466"/>
                </a:lnTo>
                <a:lnTo>
                  <a:pt x="39581" y="39466"/>
                </a:lnTo>
                <a:cubicBezTo>
                  <a:pt x="42359" y="39466"/>
                  <a:pt x="44558" y="38887"/>
                  <a:pt x="46062" y="37845"/>
                </a:cubicBezTo>
                <a:cubicBezTo>
                  <a:pt x="47567" y="36688"/>
                  <a:pt x="48377" y="34952"/>
                  <a:pt x="48377" y="32521"/>
                </a:cubicBezTo>
                <a:cubicBezTo>
                  <a:pt x="48377" y="30091"/>
                  <a:pt x="47104" y="28355"/>
                  <a:pt x="44673" y="27429"/>
                </a:cubicBezTo>
                <a:close/>
              </a:path>
            </a:pathLst>
          </a:custGeom>
          <a:solidFill>
            <a:schemeClr val="bg1"/>
          </a:solidFill>
          <a:ln w="11546" cap="flat">
            <a:noFill/>
            <a:prstDash val="solid"/>
            <a:miter/>
          </a:ln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6319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088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EBCA-87B9-49DE-B565-B71F29BB6228}" type="datetimeFigureOut">
              <a:rPr lang="es-CO" smtClean="0"/>
              <a:t>28/01/2026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88B6-AE05-42B0-B836-6CFF77129E6B}" type="slidenum">
              <a:rPr lang="es-CO" smtClean="0"/>
              <a:t>‹Nº›</a:t>
            </a:fld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5FA4869-8BB8-2D96-C95F-50CFB623FA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52581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EBCA-87B9-49DE-B565-B71F29BB6228}" type="datetimeFigureOut">
              <a:rPr lang="es-CO" smtClean="0"/>
              <a:t>28/01/2026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88B6-AE05-42B0-B836-6CFF77129E6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52680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100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EBCA-87B9-49DE-B565-B71F29BB6228}" type="datetimeFigureOut">
              <a:rPr lang="es-CO" smtClean="0"/>
              <a:t>28/01/2026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88B6-AE05-42B0-B836-6CFF77129E6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6112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EBCA-87B9-49DE-B565-B71F29BB6228}" type="datetimeFigureOut">
              <a:rPr lang="es-CO" smtClean="0"/>
              <a:t>28/01/2026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88B6-AE05-42B0-B836-6CFF77129E6B}" type="slidenum">
              <a:rPr lang="es-CO" smtClean="0"/>
              <a:t>‹Nº›</a:t>
            </a:fld>
            <a:endParaRPr lang="es-CO"/>
          </a:p>
        </p:txBody>
      </p:sp>
      <p:pic>
        <p:nvPicPr>
          <p:cNvPr id="6" name="Imagen 5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910F70AA-5E13-0EE3-323B-38BAB22E4F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9" b="10685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132F01D-A1F8-C1F4-196A-EBC3CD7F1606}"/>
              </a:ext>
            </a:extLst>
          </p:cNvPr>
          <p:cNvSpPr/>
          <p:nvPr userDrawn="1"/>
        </p:nvSpPr>
        <p:spPr>
          <a:xfrm>
            <a:off x="0" y="-2"/>
            <a:ext cx="12192000" cy="6858001"/>
          </a:xfrm>
          <a:prstGeom prst="rect">
            <a:avLst/>
          </a:prstGeom>
          <a:solidFill>
            <a:srgbClr val="941435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7674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EBCA-87B9-49DE-B565-B71F29BB6228}" type="datetimeFigureOut">
              <a:rPr lang="es-CO" smtClean="0"/>
              <a:t>28/01/2026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88B6-AE05-42B0-B836-6CFF77129E6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21114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2EBCA-87B9-49DE-B565-B71F29BB6228}" type="datetimeFigureOut">
              <a:rPr lang="es-CO" smtClean="0"/>
              <a:t>28/01/2026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388B6-AE05-42B0-B836-6CFF77129E6B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EE15EDC-1140-5678-C9E6-97DCB54ED9B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487610" y="259373"/>
            <a:ext cx="2214583" cy="63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78" r:id="rId2"/>
    <p:sldLayoutId id="2147483665" r:id="rId3"/>
    <p:sldLayoutId id="2147483667" r:id="rId4"/>
    <p:sldLayoutId id="2147483668" r:id="rId5"/>
    <p:sldLayoutId id="2147483669" r:id="rId6"/>
    <p:sldLayoutId id="2147483670" r:id="rId7"/>
    <p:sldLayoutId id="2147483686" r:id="rId8"/>
    <p:sldLayoutId id="2147483672" r:id="rId9"/>
    <p:sldLayoutId id="2147483673" r:id="rId10"/>
    <p:sldLayoutId id="2147483674" r:id="rId11"/>
    <p:sldLayoutId id="2147483684" r:id="rId12"/>
    <p:sldLayoutId id="2147483704" r:id="rId13"/>
    <p:sldLayoutId id="214748370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361AD70-986B-AF18-284C-E932BDF28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824095-D9C5-2EF0-0696-34A6C40F7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D1DF42-217C-6055-C0D3-20D8F40B0B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D7E675-C67D-45F9-982A-5D453CBDF6B8}" type="datetimeFigureOut">
              <a:rPr lang="es-CO" smtClean="0"/>
              <a:t>28/01/2026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F90605-2B27-963E-8CCB-0BCC8D5366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F25253-D528-686A-0B79-A10FD79BE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0A6FB7-1A9F-4003-9566-3136D2BCEA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872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7" r:id="rId2"/>
    <p:sldLayoutId id="214748370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7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12" Type="http://schemas.openxmlformats.org/officeDocument/2006/relationships/image" Target="../media/image6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0" Type="http://schemas.microsoft.com/office/2007/relationships/hdphoto" Target="../media/hdphoto4.wdp"/><Relationship Id="rId4" Type="http://schemas.openxmlformats.org/officeDocument/2006/relationships/image" Target="../media/image61.svg"/><Relationship Id="rId9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10" Type="http://schemas.openxmlformats.org/officeDocument/2006/relationships/image" Target="../media/image58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16.svg"/><Relationship Id="rId3" Type="http://schemas.openxmlformats.org/officeDocument/2006/relationships/image" Target="../media/image75.jpeg"/><Relationship Id="rId7" Type="http://schemas.openxmlformats.org/officeDocument/2006/relationships/image" Target="../media/image79.sv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77.svg"/><Relationship Id="rId15" Type="http://schemas.openxmlformats.org/officeDocument/2006/relationships/image" Target="../media/image85.sv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Relationship Id="rId14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png"/><Relationship Id="rId7" Type="http://schemas.openxmlformats.org/officeDocument/2006/relationships/image" Target="../media/image8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Relationship Id="rId9" Type="http://schemas.openxmlformats.org/officeDocument/2006/relationships/image" Target="../media/image9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15.png"/><Relationship Id="rId18" Type="http://schemas.openxmlformats.org/officeDocument/2006/relationships/image" Target="../media/image104.sv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svg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2.sv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4.sv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1.png"/><Relationship Id="rId10" Type="http://schemas.openxmlformats.org/officeDocument/2006/relationships/image" Target="../media/image98.svg"/><Relationship Id="rId19" Type="http://schemas.openxmlformats.org/officeDocument/2006/relationships/image" Target="../media/image105.png"/><Relationship Id="rId4" Type="http://schemas.openxmlformats.org/officeDocument/2006/relationships/image" Target="../media/image92.svg"/><Relationship Id="rId9" Type="http://schemas.openxmlformats.org/officeDocument/2006/relationships/image" Target="../media/image97.png"/><Relationship Id="rId14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12" Type="http://schemas.openxmlformats.org/officeDocument/2006/relationships/image" Target="../media/image11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103.png"/><Relationship Id="rId5" Type="http://schemas.openxmlformats.org/officeDocument/2006/relationships/image" Target="../media/image15.png"/><Relationship Id="rId10" Type="http://schemas.openxmlformats.org/officeDocument/2006/relationships/image" Target="../media/image112.svg"/><Relationship Id="rId4" Type="http://schemas.openxmlformats.org/officeDocument/2006/relationships/image" Target="../media/image108.svg"/><Relationship Id="rId9" Type="http://schemas.openxmlformats.org/officeDocument/2006/relationships/image" Target="../media/image1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13" Type="http://schemas.openxmlformats.org/officeDocument/2006/relationships/image" Target="../media/image114.png"/><Relationship Id="rId18" Type="http://schemas.openxmlformats.org/officeDocument/2006/relationships/image" Target="../media/image119.svg"/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12" Type="http://schemas.openxmlformats.org/officeDocument/2006/relationships/image" Target="../media/image104.svg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1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103.png"/><Relationship Id="rId5" Type="http://schemas.openxmlformats.org/officeDocument/2006/relationships/image" Target="../media/image15.png"/><Relationship Id="rId15" Type="http://schemas.openxmlformats.org/officeDocument/2006/relationships/image" Target="../media/image116.png"/><Relationship Id="rId10" Type="http://schemas.openxmlformats.org/officeDocument/2006/relationships/image" Target="../media/image112.svg"/><Relationship Id="rId19" Type="http://schemas.openxmlformats.org/officeDocument/2006/relationships/image" Target="../media/image120.png"/><Relationship Id="rId4" Type="http://schemas.openxmlformats.org/officeDocument/2006/relationships/image" Target="../media/image108.svg"/><Relationship Id="rId9" Type="http://schemas.openxmlformats.org/officeDocument/2006/relationships/image" Target="../media/image111.png"/><Relationship Id="rId14" Type="http://schemas.openxmlformats.org/officeDocument/2006/relationships/image" Target="../media/image11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png"/><Relationship Id="rId7" Type="http://schemas.openxmlformats.org/officeDocument/2006/relationships/image" Target="../media/image125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10" Type="http://schemas.openxmlformats.org/officeDocument/2006/relationships/image" Target="../media/image128.sv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OPVhuIBse4c?feature=oembed" TargetMode="External"/><Relationship Id="rId5" Type="http://schemas.openxmlformats.org/officeDocument/2006/relationships/image" Target="../media/image12.jpeg"/><Relationship Id="rId4" Type="http://schemas.openxmlformats.org/officeDocument/2006/relationships/hyperlink" Target="https://youtu.be/OPVhuIBse4c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3.pn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svg"/><Relationship Id="rId10" Type="http://schemas.openxmlformats.org/officeDocument/2006/relationships/image" Target="../media/image33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Relationship Id="rId9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18" Type="http://schemas.openxmlformats.org/officeDocument/2006/relationships/image" Target="../media/image56.jpeg"/><Relationship Id="rId3" Type="http://schemas.openxmlformats.org/officeDocument/2006/relationships/image" Target="../media/image44.svg"/><Relationship Id="rId7" Type="http://schemas.openxmlformats.org/officeDocument/2006/relationships/image" Target="../media/image46.jpeg"/><Relationship Id="rId12" Type="http://schemas.openxmlformats.org/officeDocument/2006/relationships/image" Target="../media/image50.png"/><Relationship Id="rId17" Type="http://schemas.openxmlformats.org/officeDocument/2006/relationships/image" Target="../media/image55.jpeg"/><Relationship Id="rId2" Type="http://schemas.openxmlformats.org/officeDocument/2006/relationships/image" Target="../media/image43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jpeg"/><Relationship Id="rId11" Type="http://schemas.openxmlformats.org/officeDocument/2006/relationships/image" Target="../media/image49.png"/><Relationship Id="rId5" Type="http://schemas.openxmlformats.org/officeDocument/2006/relationships/image" Target="../media/image33.svg"/><Relationship Id="rId15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57.png"/><Relationship Id="rId4" Type="http://schemas.openxmlformats.org/officeDocument/2006/relationships/image" Target="../media/image32.png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116D53F-2A40-CBE2-7069-CEB8BD9CC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 t="5292" r="-6"/>
          <a:stretch>
            <a:fillRect/>
          </a:stretch>
        </p:blipFill>
        <p:spPr>
          <a:xfrm>
            <a:off x="-16463" y="1283"/>
            <a:ext cx="12208463" cy="68580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ED2E534-C036-5B1D-64FD-465A262A9918}"/>
              </a:ext>
            </a:extLst>
          </p:cNvPr>
          <p:cNvSpPr txBox="1"/>
          <p:nvPr/>
        </p:nvSpPr>
        <p:spPr>
          <a:xfrm>
            <a:off x="695324" y="2678615"/>
            <a:ext cx="50640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D7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NEXT GENERATION LIPIDS,</a:t>
            </a:r>
          </a:p>
          <a:p>
            <a:r>
              <a:rPr lang="en-US" sz="3600" b="1">
                <a:solidFill>
                  <a:srgbClr val="002D7B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REDEFINED WITH PURPOSE</a:t>
            </a:r>
            <a:endParaRPr lang="es-CO" sz="3600" b="1">
              <a:solidFill>
                <a:srgbClr val="002D7B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B5910CD-D463-E667-6567-9E00493897C2}"/>
              </a:ext>
            </a:extLst>
          </p:cNvPr>
          <p:cNvSpPr txBox="1"/>
          <p:nvPr/>
        </p:nvSpPr>
        <p:spPr>
          <a:xfrm>
            <a:off x="695324" y="4407714"/>
            <a:ext cx="540067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CO"/>
            </a:defPPr>
            <a:lvl1pPr algn="ctr"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Flexo Thin" panose="02000000000000000000" pitchFamily="2" charset="0"/>
              </a:defRPr>
            </a:lvl1pPr>
          </a:lstStyle>
          <a:p>
            <a:pPr algn="l"/>
            <a:r>
              <a:rPr lang="en-US" sz="2800" err="1">
                <a:solidFill>
                  <a:srgbClr val="8CE2A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Naturmega</a:t>
            </a:r>
            <a:r>
              <a:rPr lang="en-US" sz="2800">
                <a:solidFill>
                  <a:srgbClr val="8CE2A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Introduction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B9E2DED9-FBF7-7C6E-73B0-84EA2C103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324" y="1301894"/>
            <a:ext cx="4334669" cy="123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9207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5E878-C992-67E0-7011-8091D05A7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3C25C4BF-E945-CEC5-1BDD-B57A45DFB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0CE26249-CA6D-6655-BC35-AFEDA1B2C317}"/>
              </a:ext>
            </a:extLst>
          </p:cNvPr>
          <p:cNvSpPr/>
          <p:nvPr/>
        </p:nvSpPr>
        <p:spPr>
          <a:xfrm>
            <a:off x="4849799" y="5174053"/>
            <a:ext cx="5951988" cy="105412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EE20FE9C-3A1E-4F81-9396-AD3C749A03A8}"/>
              </a:ext>
            </a:extLst>
          </p:cNvPr>
          <p:cNvSpPr/>
          <p:nvPr/>
        </p:nvSpPr>
        <p:spPr>
          <a:xfrm>
            <a:off x="5019519" y="3898629"/>
            <a:ext cx="5803058" cy="105412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1DF99952-0981-CE7E-EE39-AA7122C9B4BE}"/>
              </a:ext>
            </a:extLst>
          </p:cNvPr>
          <p:cNvSpPr/>
          <p:nvPr/>
        </p:nvSpPr>
        <p:spPr>
          <a:xfrm>
            <a:off x="4728754" y="2683532"/>
            <a:ext cx="6073033" cy="105412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07A9F3A4-586A-9A64-C9DA-6F81DED1E5E6}"/>
              </a:ext>
            </a:extLst>
          </p:cNvPr>
          <p:cNvSpPr txBox="1"/>
          <p:nvPr/>
        </p:nvSpPr>
        <p:spPr>
          <a:xfrm>
            <a:off x="695323" y="463870"/>
            <a:ext cx="49391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INNOVATION CENTER:</a:t>
            </a:r>
          </a:p>
          <a:p>
            <a:r>
              <a:rPr lang="en-US" sz="2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From Molecule to Market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AC628CA-0105-74F9-D571-98CD0BDD6988}"/>
              </a:ext>
            </a:extLst>
          </p:cNvPr>
          <p:cNvSpPr txBox="1"/>
          <p:nvPr/>
        </p:nvSpPr>
        <p:spPr>
          <a:xfrm>
            <a:off x="724586" y="1520962"/>
            <a:ext cx="5254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Flexo Thin" panose="02000000000000000000" pitchFamily="2" charset="0"/>
              </a:defRPr>
            </a:lvl1pPr>
          </a:lstStyle>
          <a:p>
            <a:pPr algn="l"/>
            <a:r>
              <a:rPr lang="en-US" sz="1200">
                <a:solidFill>
                  <a:schemeClr val="bg1"/>
                </a:solidFill>
                <a:latin typeface="Century Gothic" panose="020B0502020202020204" pitchFamily="34" charset="0"/>
              </a:rPr>
              <a:t>An integrated R&amp;D and pilot-scale platform driving advanced lipid development, formulation, clinical support, and market intelligence.</a:t>
            </a:r>
            <a:endParaRPr lang="es-CO" sz="12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1" name="Grupo 100">
            <a:extLst>
              <a:ext uri="{FF2B5EF4-FFF2-40B4-BE49-F238E27FC236}">
                <a16:creationId xmlns:a16="http://schemas.microsoft.com/office/drawing/2014/main" id="{6F2EAE0F-88D6-98BD-80F3-69D1DA7F3404}"/>
              </a:ext>
            </a:extLst>
          </p:cNvPr>
          <p:cNvGrpSpPr/>
          <p:nvPr/>
        </p:nvGrpSpPr>
        <p:grpSpPr>
          <a:xfrm>
            <a:off x="4296453" y="2748640"/>
            <a:ext cx="950769" cy="950769"/>
            <a:chOff x="2744931" y="2633262"/>
            <a:chExt cx="1257785" cy="1257785"/>
          </a:xfrm>
          <a:solidFill>
            <a:srgbClr val="8CE2AF"/>
          </a:solidFill>
        </p:grpSpPr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A9161D07-2A34-5A37-B4ED-6E96AD7EBE9F}"/>
                </a:ext>
              </a:extLst>
            </p:cNvPr>
            <p:cNvSpPr/>
            <p:nvPr/>
          </p:nvSpPr>
          <p:spPr>
            <a:xfrm>
              <a:off x="2744931" y="2633262"/>
              <a:ext cx="1257785" cy="1257785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40" name="Picture 4" descr="Átomo - Iconos gratis de educación">
              <a:extLst>
                <a:ext uri="{FF2B5EF4-FFF2-40B4-BE49-F238E27FC236}">
                  <a16:creationId xmlns:a16="http://schemas.microsoft.com/office/drawing/2014/main" id="{D060772B-07C0-5417-EB82-CC33F2635D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0054" y="2904967"/>
              <a:ext cx="714373" cy="714373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45" name="CuadroTexto 44">
            <a:extLst>
              <a:ext uri="{FF2B5EF4-FFF2-40B4-BE49-F238E27FC236}">
                <a16:creationId xmlns:a16="http://schemas.microsoft.com/office/drawing/2014/main" id="{5978FF7F-2D4D-0257-4DAC-D5DDC82C4EC8}"/>
              </a:ext>
            </a:extLst>
          </p:cNvPr>
          <p:cNvSpPr txBox="1"/>
          <p:nvPr/>
        </p:nvSpPr>
        <p:spPr>
          <a:xfrm>
            <a:off x="5347441" y="2930662"/>
            <a:ext cx="2040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Pilot</a:t>
            </a:r>
            <a:r>
              <a:rPr lang="es-CO" sz="1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&amp; </a:t>
            </a:r>
            <a:r>
              <a:rPr lang="es-CO" sz="1600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Prototyping</a:t>
            </a:r>
            <a:r>
              <a:rPr lang="es-CO" sz="1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s-CO" sz="1600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Capabilities</a:t>
            </a:r>
            <a:endParaRPr lang="es-CO" sz="16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5870C6B6-2029-7893-D0F2-8E1B8953B4E6}"/>
              </a:ext>
            </a:extLst>
          </p:cNvPr>
          <p:cNvSpPr txBox="1"/>
          <p:nvPr/>
        </p:nvSpPr>
        <p:spPr>
          <a:xfrm>
            <a:off x="5634496" y="4133305"/>
            <a:ext cx="2040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1600" b="1">
                <a:solidFill>
                  <a:schemeClr val="bg1"/>
                </a:solidFill>
                <a:latin typeface="Flexo" pitchFamily="2" charset="0"/>
              </a:defRPr>
            </a:lvl1pPr>
          </a:lstStyle>
          <a:p>
            <a:r>
              <a:rPr lang="es-CO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Advanced</a:t>
            </a:r>
            <a:r>
              <a:rPr lang="es-CO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s-CO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Science</a:t>
            </a:r>
            <a:r>
              <a:rPr lang="es-CO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&amp; </a:t>
            </a:r>
            <a:r>
              <a:rPr lang="es-CO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Technology</a:t>
            </a:r>
            <a:endParaRPr lang="es-CO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88D3BE77-9AB5-5B4F-1079-0A924DA9E4C9}"/>
              </a:ext>
            </a:extLst>
          </p:cNvPr>
          <p:cNvSpPr txBox="1"/>
          <p:nvPr/>
        </p:nvSpPr>
        <p:spPr>
          <a:xfrm>
            <a:off x="5389799" y="5471609"/>
            <a:ext cx="2040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1600" b="1">
                <a:solidFill>
                  <a:schemeClr val="bg1"/>
                </a:solidFill>
                <a:latin typeface="Flexo" pitchFamily="2" charset="0"/>
              </a:defRPr>
            </a:lvl1pPr>
          </a:lstStyle>
          <a:p>
            <a:r>
              <a:rPr lang="es-CO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Strategic</a:t>
            </a:r>
            <a:r>
              <a:rPr lang="es-CO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s-CO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Insight</a:t>
            </a:r>
            <a:r>
              <a:rPr lang="es-CO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&amp; </a:t>
            </a:r>
            <a:r>
              <a:rPr lang="es-CO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Collaboration</a:t>
            </a:r>
            <a:endParaRPr lang="es-CO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3C9CA55A-C465-018E-4929-9C8002423ADF}"/>
              </a:ext>
            </a:extLst>
          </p:cNvPr>
          <p:cNvSpPr txBox="1"/>
          <p:nvPr/>
        </p:nvSpPr>
        <p:spPr>
          <a:xfrm>
            <a:off x="7302247" y="5363887"/>
            <a:ext cx="3499540" cy="6924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CO"/>
            </a:defPPr>
            <a:lvl1pPr marL="171450" indent="-1714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Flexo Thin" panose="02000000000000000000" pitchFamily="2" charset="0"/>
              </a:defRPr>
            </a:lvl1pPr>
          </a:lstStyle>
          <a:p>
            <a:pPr>
              <a:buClr>
                <a:schemeClr val="bg1"/>
              </a:buClr>
              <a:buSzPct val="100000"/>
            </a:pPr>
            <a:r>
              <a:rPr lang="es-MX" sz="1300" err="1">
                <a:solidFill>
                  <a:schemeClr val="bg1"/>
                </a:solidFill>
                <a:latin typeface="Century Gothic" panose="020B0502020202020204" pitchFamily="34" charset="0"/>
              </a:rPr>
              <a:t>Market</a:t>
            </a:r>
            <a:r>
              <a:rPr lang="es-MX" sz="130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MX" sz="1300" err="1">
                <a:solidFill>
                  <a:schemeClr val="bg1"/>
                </a:solidFill>
                <a:latin typeface="Century Gothic" panose="020B0502020202020204" pitchFamily="34" charset="0"/>
              </a:rPr>
              <a:t>Intelligence</a:t>
            </a:r>
            <a:r>
              <a:rPr lang="es-MX" sz="1300">
                <a:solidFill>
                  <a:schemeClr val="bg1"/>
                </a:solidFill>
                <a:latin typeface="Century Gothic" panose="020B0502020202020204" pitchFamily="34" charset="0"/>
              </a:rPr>
              <a:t> + </a:t>
            </a:r>
            <a:r>
              <a:rPr lang="es-MX" sz="1300" err="1">
                <a:solidFill>
                  <a:schemeClr val="bg1"/>
                </a:solidFill>
                <a:latin typeface="Century Gothic" panose="020B0502020202020204" pitchFamily="34" charset="0"/>
              </a:rPr>
              <a:t>Trends</a:t>
            </a:r>
            <a:endParaRPr lang="es-MX" sz="13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buClr>
                <a:schemeClr val="bg1"/>
              </a:buClr>
              <a:buSzPct val="100000"/>
            </a:pPr>
            <a:r>
              <a:rPr lang="es-MX" sz="1300">
                <a:solidFill>
                  <a:schemeClr val="bg1"/>
                </a:solidFill>
                <a:latin typeface="Century Gothic" panose="020B0502020202020204" pitchFamily="34" charset="0"/>
              </a:rPr>
              <a:t>Medical and </a:t>
            </a:r>
            <a:r>
              <a:rPr lang="es-MX" sz="1300" err="1">
                <a:solidFill>
                  <a:schemeClr val="bg1"/>
                </a:solidFill>
                <a:latin typeface="Century Gothic" panose="020B0502020202020204" pitchFamily="34" charset="0"/>
              </a:rPr>
              <a:t>Scientific</a:t>
            </a:r>
            <a:r>
              <a:rPr lang="es-MX" sz="130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MX" sz="1300" err="1">
                <a:solidFill>
                  <a:schemeClr val="bg1"/>
                </a:solidFill>
                <a:latin typeface="Century Gothic" panose="020B0502020202020204" pitchFamily="34" charset="0"/>
              </a:rPr>
              <a:t>Advisory</a:t>
            </a:r>
            <a:r>
              <a:rPr lang="es-MX" sz="130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MX" sz="1300" err="1">
                <a:solidFill>
                  <a:schemeClr val="bg1"/>
                </a:solidFill>
                <a:latin typeface="Century Gothic" panose="020B0502020202020204" pitchFamily="34" charset="0"/>
              </a:rPr>
              <a:t>Teams</a:t>
            </a:r>
            <a:endParaRPr lang="es-MX" sz="13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buClr>
                <a:schemeClr val="bg1"/>
              </a:buClr>
              <a:buSzPct val="100000"/>
            </a:pPr>
            <a:r>
              <a:rPr lang="es-MX" sz="1300" err="1">
                <a:solidFill>
                  <a:schemeClr val="bg1"/>
                </a:solidFill>
                <a:latin typeface="Century Gothic" panose="020B0502020202020204" pitchFamily="34" charset="0"/>
              </a:rPr>
              <a:t>Co-creation</a:t>
            </a:r>
            <a:r>
              <a:rPr lang="es-MX" sz="130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MX" sz="1300" err="1">
                <a:solidFill>
                  <a:schemeClr val="bg1"/>
                </a:solidFill>
                <a:latin typeface="Century Gothic" panose="020B0502020202020204" pitchFamily="34" charset="0"/>
              </a:rPr>
              <a:t>with</a:t>
            </a:r>
            <a:r>
              <a:rPr lang="es-MX" sz="130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MX" sz="1300" err="1">
                <a:solidFill>
                  <a:schemeClr val="bg1"/>
                </a:solidFill>
                <a:latin typeface="Century Gothic" panose="020B0502020202020204" pitchFamily="34" charset="0"/>
              </a:rPr>
              <a:t>Clients</a:t>
            </a:r>
            <a:r>
              <a:rPr lang="es-MX" sz="1300">
                <a:solidFill>
                  <a:schemeClr val="bg1"/>
                </a:solidFill>
                <a:latin typeface="Century Gothic" panose="020B0502020202020204" pitchFamily="34" charset="0"/>
              </a:rPr>
              <a:t> and </a:t>
            </a:r>
            <a:r>
              <a:rPr lang="es-MX" sz="1300" err="1">
                <a:solidFill>
                  <a:schemeClr val="bg1"/>
                </a:solidFill>
                <a:latin typeface="Century Gothic" panose="020B0502020202020204" pitchFamily="34" charset="0"/>
              </a:rPr>
              <a:t>CROs</a:t>
            </a:r>
            <a:endParaRPr lang="es-MX" sz="13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F8E6C661-E6B4-B0EF-3C10-05E0B76CF97C}"/>
              </a:ext>
            </a:extLst>
          </p:cNvPr>
          <p:cNvSpPr txBox="1"/>
          <p:nvPr/>
        </p:nvSpPr>
        <p:spPr>
          <a:xfrm>
            <a:off x="7566787" y="4133305"/>
            <a:ext cx="3255790" cy="6924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CO"/>
            </a:defPPr>
            <a:lvl1pPr marL="171450" indent="-1714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Flexo Thin" panose="02000000000000000000" pitchFamily="2" charset="0"/>
              </a:defRPr>
            </a:lvl1pPr>
          </a:lstStyle>
          <a:p>
            <a:pPr>
              <a:buClr>
                <a:schemeClr val="bg1"/>
              </a:buClr>
              <a:buSzPct val="100000"/>
            </a:pPr>
            <a:r>
              <a:rPr lang="es-MX" sz="1300" err="1">
                <a:solidFill>
                  <a:schemeClr val="bg1"/>
                </a:solidFill>
                <a:latin typeface="Century Gothic" panose="020B0502020202020204" pitchFamily="34" charset="0"/>
              </a:rPr>
              <a:t>Scalable</a:t>
            </a:r>
            <a:r>
              <a:rPr lang="es-MX" sz="1300">
                <a:solidFill>
                  <a:schemeClr val="bg1"/>
                </a:solidFill>
                <a:latin typeface="Century Gothic" panose="020B0502020202020204" pitchFamily="34" charset="0"/>
              </a:rPr>
              <a:t> Technologies (</a:t>
            </a:r>
            <a:r>
              <a:rPr lang="es-MX" sz="1300" err="1">
                <a:solidFill>
                  <a:schemeClr val="bg1"/>
                </a:solidFill>
                <a:latin typeface="Century Gothic" panose="020B0502020202020204" pitchFamily="34" charset="0"/>
              </a:rPr>
              <a:t>Pilot</a:t>
            </a:r>
            <a:r>
              <a:rPr lang="es-MX" sz="130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MX" sz="1300" err="1">
                <a:solidFill>
                  <a:schemeClr val="bg1"/>
                </a:solidFill>
                <a:latin typeface="Century Gothic" panose="020B0502020202020204" pitchFamily="34" charset="0"/>
              </a:rPr>
              <a:t>Plant</a:t>
            </a:r>
            <a:r>
              <a:rPr lang="es-MX" sz="130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</a:p>
          <a:p>
            <a:pPr>
              <a:buClr>
                <a:schemeClr val="bg1"/>
              </a:buClr>
              <a:buSzPct val="100000"/>
            </a:pPr>
            <a:r>
              <a:rPr lang="es-MX" sz="1300" err="1">
                <a:solidFill>
                  <a:schemeClr val="bg1"/>
                </a:solidFill>
                <a:latin typeface="Century Gothic" panose="020B0502020202020204" pitchFamily="34" charset="0"/>
              </a:rPr>
              <a:t>Application</a:t>
            </a:r>
            <a:r>
              <a:rPr lang="es-MX" sz="130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MX" sz="1300" err="1">
                <a:solidFill>
                  <a:schemeClr val="bg1"/>
                </a:solidFill>
                <a:latin typeface="Century Gothic" panose="020B0502020202020204" pitchFamily="34" charset="0"/>
              </a:rPr>
              <a:t>Formats</a:t>
            </a:r>
            <a:r>
              <a:rPr lang="es-MX" sz="1300">
                <a:solidFill>
                  <a:schemeClr val="bg1"/>
                </a:solidFill>
                <a:latin typeface="Century Gothic" panose="020B0502020202020204" pitchFamily="34" charset="0"/>
              </a:rPr>
              <a:t>: </a:t>
            </a:r>
            <a:r>
              <a:rPr lang="es-MX" sz="1300" err="1">
                <a:solidFill>
                  <a:schemeClr val="bg1"/>
                </a:solidFill>
                <a:latin typeface="Century Gothic" panose="020B0502020202020204" pitchFamily="34" charset="0"/>
              </a:rPr>
              <a:t>Softgels</a:t>
            </a:r>
            <a:r>
              <a:rPr lang="es-MX" sz="130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s-MX" sz="1300" err="1">
                <a:solidFill>
                  <a:schemeClr val="bg1"/>
                </a:solidFill>
                <a:latin typeface="Century Gothic" panose="020B0502020202020204" pitchFamily="34" charset="0"/>
              </a:rPr>
              <a:t>Gummies</a:t>
            </a:r>
            <a:r>
              <a:rPr lang="es-MX" sz="130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s-MX" sz="1300" err="1">
                <a:solidFill>
                  <a:schemeClr val="bg1"/>
                </a:solidFill>
                <a:latin typeface="Century Gothic" panose="020B0502020202020204" pitchFamily="34" charset="0"/>
              </a:rPr>
              <a:t>Powders</a:t>
            </a:r>
            <a:r>
              <a:rPr lang="es-MX" sz="130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s-MX" sz="1300" err="1">
                <a:solidFill>
                  <a:schemeClr val="bg1"/>
                </a:solidFill>
                <a:latin typeface="Century Gothic" panose="020B0502020202020204" pitchFamily="34" charset="0"/>
              </a:rPr>
              <a:t>Emulsions</a:t>
            </a:r>
            <a:endParaRPr lang="es-MX" sz="13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41101431-1B40-5D18-FDEA-F86BD1D39EE0}"/>
              </a:ext>
            </a:extLst>
          </p:cNvPr>
          <p:cNvSpPr txBox="1"/>
          <p:nvPr/>
        </p:nvSpPr>
        <p:spPr>
          <a:xfrm>
            <a:off x="7564161" y="2743560"/>
            <a:ext cx="3363769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CO"/>
            </a:defPPr>
            <a:lvl1pPr marL="171450" indent="-1714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Flexo Thin" panose="02000000000000000000" pitchFamily="2" charset="0"/>
              </a:defRPr>
            </a:lvl1pPr>
          </a:lstStyle>
          <a:p>
            <a:pPr>
              <a:buClr>
                <a:schemeClr val="bg1"/>
              </a:buClr>
              <a:buSzPct val="100000"/>
            </a:pPr>
            <a:r>
              <a:rPr lang="es-MX" sz="1300" err="1">
                <a:solidFill>
                  <a:schemeClr val="bg1"/>
                </a:solidFill>
                <a:latin typeface="Century Gothic"/>
              </a:rPr>
              <a:t>Enzymatic</a:t>
            </a:r>
            <a:r>
              <a:rPr lang="es-MX" sz="1300">
                <a:solidFill>
                  <a:schemeClr val="bg1"/>
                </a:solidFill>
                <a:latin typeface="Century Gothic"/>
              </a:rPr>
              <a:t> </a:t>
            </a:r>
            <a:r>
              <a:rPr lang="es-MX" sz="1300" err="1">
                <a:solidFill>
                  <a:schemeClr val="bg1"/>
                </a:solidFill>
                <a:latin typeface="Century Gothic"/>
              </a:rPr>
              <a:t>Biotech</a:t>
            </a:r>
            <a:endParaRPr lang="es-MX" sz="1300">
              <a:solidFill>
                <a:schemeClr val="bg1"/>
              </a:solidFill>
              <a:latin typeface="Century Gothic"/>
            </a:endParaRPr>
          </a:p>
          <a:p>
            <a:pPr>
              <a:buClr>
                <a:schemeClr val="bg1"/>
              </a:buClr>
              <a:buSzPct val="100000"/>
            </a:pPr>
            <a:r>
              <a:rPr lang="es-MX" sz="1300">
                <a:solidFill>
                  <a:schemeClr val="bg1"/>
                </a:solidFill>
                <a:latin typeface="Century Gothic"/>
              </a:rPr>
              <a:t>Molecular </a:t>
            </a:r>
            <a:r>
              <a:rPr lang="es-MX" sz="1300" err="1">
                <a:solidFill>
                  <a:schemeClr val="bg1"/>
                </a:solidFill>
                <a:latin typeface="Century Gothic"/>
              </a:rPr>
              <a:t>Distillation</a:t>
            </a:r>
            <a:endParaRPr lang="es-MX" sz="1300">
              <a:solidFill>
                <a:schemeClr val="bg1"/>
              </a:solidFill>
              <a:latin typeface="Century Gothic"/>
            </a:endParaRPr>
          </a:p>
          <a:p>
            <a:pPr>
              <a:buClr>
                <a:schemeClr val="bg1"/>
              </a:buClr>
              <a:buSzPct val="100000"/>
            </a:pPr>
            <a:r>
              <a:rPr lang="es-MX" sz="1300" err="1">
                <a:solidFill>
                  <a:schemeClr val="bg1"/>
                </a:solidFill>
                <a:latin typeface="Century Gothic"/>
              </a:rPr>
              <a:t>Supercritical</a:t>
            </a:r>
            <a:r>
              <a:rPr lang="es-MX" sz="1300">
                <a:solidFill>
                  <a:schemeClr val="bg1"/>
                </a:solidFill>
                <a:latin typeface="Century Gothic"/>
              </a:rPr>
              <a:t> Fluid </a:t>
            </a:r>
            <a:r>
              <a:rPr lang="es-MX" sz="1300" err="1">
                <a:solidFill>
                  <a:schemeClr val="bg1"/>
                </a:solidFill>
                <a:latin typeface="Century Gothic"/>
              </a:rPr>
              <a:t>fractionation</a:t>
            </a:r>
            <a:r>
              <a:rPr lang="es-MX" sz="1300">
                <a:solidFill>
                  <a:schemeClr val="bg1"/>
                </a:solidFill>
                <a:latin typeface="Century Gothic"/>
              </a:rPr>
              <a:t>  CO2</a:t>
            </a:r>
            <a:endParaRPr lang="es-MX" sz="1300" baseline="-250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buClr>
                <a:schemeClr val="bg1"/>
              </a:buClr>
              <a:buSzPct val="100000"/>
            </a:pPr>
            <a:r>
              <a:rPr lang="es-MX" sz="1300" err="1">
                <a:solidFill>
                  <a:schemeClr val="bg1"/>
                </a:solidFill>
                <a:latin typeface="Century Gothic"/>
              </a:rPr>
              <a:t>Specialized</a:t>
            </a:r>
            <a:r>
              <a:rPr lang="es-MX" sz="1300">
                <a:solidFill>
                  <a:schemeClr val="bg1"/>
                </a:solidFill>
                <a:latin typeface="Century Gothic"/>
              </a:rPr>
              <a:t> </a:t>
            </a:r>
            <a:r>
              <a:rPr lang="es-MX" sz="1300" err="1">
                <a:solidFill>
                  <a:schemeClr val="bg1"/>
                </a:solidFill>
                <a:latin typeface="Century Gothic"/>
              </a:rPr>
              <a:t>Lipid</a:t>
            </a:r>
            <a:r>
              <a:rPr lang="es-MX" sz="1300">
                <a:solidFill>
                  <a:schemeClr val="bg1"/>
                </a:solidFill>
                <a:latin typeface="Century Gothic"/>
              </a:rPr>
              <a:t> </a:t>
            </a:r>
            <a:r>
              <a:rPr lang="es-MX" sz="1300" err="1">
                <a:solidFill>
                  <a:schemeClr val="bg1"/>
                </a:solidFill>
                <a:latin typeface="Century Gothic"/>
              </a:rPr>
              <a:t>Systems</a:t>
            </a:r>
            <a:endParaRPr lang="es-MX" sz="1300">
              <a:solidFill>
                <a:schemeClr val="bg1"/>
              </a:solidFill>
              <a:latin typeface="Century Gothic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7E71A46-A4C1-698E-7152-654647CF4311}"/>
              </a:ext>
            </a:extLst>
          </p:cNvPr>
          <p:cNvGrpSpPr/>
          <p:nvPr/>
        </p:nvGrpSpPr>
        <p:grpSpPr>
          <a:xfrm>
            <a:off x="4352250" y="5223299"/>
            <a:ext cx="950769" cy="950769"/>
            <a:chOff x="3323720" y="5501753"/>
            <a:chExt cx="950769" cy="950769"/>
          </a:xfrm>
        </p:grpSpPr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F592B840-8961-B133-D555-9E512C97AB9D}"/>
                </a:ext>
              </a:extLst>
            </p:cNvPr>
            <p:cNvSpPr/>
            <p:nvPr/>
          </p:nvSpPr>
          <p:spPr>
            <a:xfrm>
              <a:off x="3323720" y="5501753"/>
              <a:ext cx="950769" cy="950769"/>
            </a:xfrm>
            <a:prstGeom prst="ellipse">
              <a:avLst/>
            </a:prstGeom>
            <a:solidFill>
              <a:srgbClr val="8CE2AF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45" name="Imagen 144">
              <a:extLst>
                <a:ext uri="{FF2B5EF4-FFF2-40B4-BE49-F238E27FC236}">
                  <a16:creationId xmlns:a16="http://schemas.microsoft.com/office/drawing/2014/main" id="{4AC0CFD5-C03F-5386-DC38-B1D026B0E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29104" y="5707137"/>
              <a:ext cx="540000" cy="540000"/>
            </a:xfrm>
            <a:prstGeom prst="rect">
              <a:avLst/>
            </a:prstGeom>
          </p:spPr>
        </p:pic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5C31D1DE-B7F4-FE5C-6E4B-D3C5C72CBFA7}"/>
              </a:ext>
            </a:extLst>
          </p:cNvPr>
          <p:cNvGrpSpPr/>
          <p:nvPr/>
        </p:nvGrpSpPr>
        <p:grpSpPr>
          <a:xfrm>
            <a:off x="4565113" y="3943045"/>
            <a:ext cx="950769" cy="950769"/>
            <a:chOff x="3815574" y="4012016"/>
            <a:chExt cx="950769" cy="950769"/>
          </a:xfrm>
        </p:grpSpPr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EF86B8A5-D26D-4F8D-069E-1919CA6856A6}"/>
                </a:ext>
              </a:extLst>
            </p:cNvPr>
            <p:cNvSpPr/>
            <p:nvPr/>
          </p:nvSpPr>
          <p:spPr>
            <a:xfrm>
              <a:off x="3815574" y="4012016"/>
              <a:ext cx="950769" cy="950769"/>
            </a:xfrm>
            <a:prstGeom prst="ellipse">
              <a:avLst/>
            </a:prstGeom>
            <a:solidFill>
              <a:srgbClr val="8CE2AF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71" name="Picture 2" descr="Destilación - Iconos gratis de educación">
              <a:extLst>
                <a:ext uri="{FF2B5EF4-FFF2-40B4-BE49-F238E27FC236}">
                  <a16:creationId xmlns:a16="http://schemas.microsoft.com/office/drawing/2014/main" id="{033B1088-D866-23B3-EE0F-305D2CA7E4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7902" y="4217400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Gráfico 41">
            <a:extLst>
              <a:ext uri="{FF2B5EF4-FFF2-40B4-BE49-F238E27FC236}">
                <a16:creationId xmlns:a16="http://schemas.microsoft.com/office/drawing/2014/main" id="{83E08165-127F-97FB-0A4E-B225AF6CBD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45588" y="463870"/>
            <a:ext cx="3180328" cy="905987"/>
          </a:xfrm>
          <a:prstGeom prst="rect">
            <a:avLst/>
          </a:prstGeom>
        </p:spPr>
      </p:pic>
      <p:pic>
        <p:nvPicPr>
          <p:cNvPr id="6" name="Imagen 5" descr="Imagen que contiene Aplicación&#10;&#10;El contenido generado por IA puede ser incorrecto.">
            <a:extLst>
              <a:ext uri="{FF2B5EF4-FFF2-40B4-BE49-F238E27FC236}">
                <a16:creationId xmlns:a16="http://schemas.microsoft.com/office/drawing/2014/main" id="{F9FA6A44-2D4D-20A3-6757-BE57AA1BA8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4881" y="648608"/>
            <a:ext cx="8623153" cy="610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711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371ED-1055-F918-746C-35F841816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Elipse 75">
            <a:extLst>
              <a:ext uri="{FF2B5EF4-FFF2-40B4-BE49-F238E27FC236}">
                <a16:creationId xmlns:a16="http://schemas.microsoft.com/office/drawing/2014/main" id="{70321E21-2199-1E11-9820-B3114B75CA84}"/>
              </a:ext>
            </a:extLst>
          </p:cNvPr>
          <p:cNvSpPr/>
          <p:nvPr/>
        </p:nvSpPr>
        <p:spPr>
          <a:xfrm>
            <a:off x="6615675" y="-2492273"/>
            <a:ext cx="11701858" cy="11701858"/>
          </a:xfrm>
          <a:prstGeom prst="ellipse">
            <a:avLst/>
          </a:prstGeom>
          <a:solidFill>
            <a:srgbClr val="002D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6272A9FB-ED59-3C27-4B5C-51E3F3008AD5}"/>
              </a:ext>
            </a:extLst>
          </p:cNvPr>
          <p:cNvSpPr>
            <a:spLocks/>
          </p:cNvSpPr>
          <p:nvPr/>
        </p:nvSpPr>
        <p:spPr bwMode="auto">
          <a:xfrm flipH="1">
            <a:off x="5157988" y="1115833"/>
            <a:ext cx="2623947" cy="2347612"/>
          </a:xfrm>
          <a:custGeom>
            <a:avLst/>
            <a:gdLst>
              <a:gd name="T0" fmla="*/ 0 w 768"/>
              <a:gd name="T1" fmla="*/ 232 h 232"/>
              <a:gd name="T2" fmla="*/ 396 w 768"/>
              <a:gd name="T3" fmla="*/ 176 h 232"/>
              <a:gd name="T4" fmla="*/ 768 w 768"/>
              <a:gd name="T5" fmla="*/ 0 h 232"/>
              <a:gd name="connsiteX0" fmla="*/ 0 w 9942"/>
              <a:gd name="connsiteY0" fmla="*/ 8381 h 8381"/>
              <a:gd name="connsiteX1" fmla="*/ 5156 w 9942"/>
              <a:gd name="connsiteY1" fmla="*/ 5967 h 8381"/>
              <a:gd name="connsiteX2" fmla="*/ 9942 w 9942"/>
              <a:gd name="connsiteY2" fmla="*/ 0 h 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42" h="8381">
                <a:moveTo>
                  <a:pt x="0" y="8381"/>
                </a:moveTo>
                <a:cubicBezTo>
                  <a:pt x="1719" y="8381"/>
                  <a:pt x="3906" y="8381"/>
                  <a:pt x="5156" y="5967"/>
                </a:cubicBezTo>
                <a:cubicBezTo>
                  <a:pt x="6810" y="2778"/>
                  <a:pt x="7598" y="0"/>
                  <a:pt x="9942" y="0"/>
                </a:cubicBezTo>
              </a:path>
            </a:pathLst>
          </a:custGeom>
          <a:ln w="50800">
            <a:solidFill>
              <a:srgbClr val="002D77"/>
            </a:solidFill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>
              <a:defRPr/>
            </a:pPr>
            <a:endParaRPr lang="en-US" sz="800">
              <a:solidFill>
                <a:srgbClr val="172144"/>
              </a:solidFill>
              <a:latin typeface="Calibri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F3133598-EABF-331F-B42F-47E689AF452F}"/>
              </a:ext>
            </a:extLst>
          </p:cNvPr>
          <p:cNvSpPr>
            <a:spLocks/>
          </p:cNvSpPr>
          <p:nvPr/>
        </p:nvSpPr>
        <p:spPr bwMode="auto">
          <a:xfrm flipH="1" flipV="1">
            <a:off x="5157988" y="3466979"/>
            <a:ext cx="2623947" cy="2253615"/>
          </a:xfrm>
          <a:custGeom>
            <a:avLst/>
            <a:gdLst>
              <a:gd name="T0" fmla="*/ 0 w 768"/>
              <a:gd name="T1" fmla="*/ 232 h 232"/>
              <a:gd name="T2" fmla="*/ 396 w 768"/>
              <a:gd name="T3" fmla="*/ 176 h 232"/>
              <a:gd name="T4" fmla="*/ 768 w 768"/>
              <a:gd name="T5" fmla="*/ 0 h 232"/>
              <a:gd name="connsiteX0" fmla="*/ 0 w 9942"/>
              <a:gd name="connsiteY0" fmla="*/ 8381 h 8381"/>
              <a:gd name="connsiteX1" fmla="*/ 5156 w 9942"/>
              <a:gd name="connsiteY1" fmla="*/ 5967 h 8381"/>
              <a:gd name="connsiteX2" fmla="*/ 9942 w 9942"/>
              <a:gd name="connsiteY2" fmla="*/ 0 h 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42" h="8381">
                <a:moveTo>
                  <a:pt x="0" y="8381"/>
                </a:moveTo>
                <a:cubicBezTo>
                  <a:pt x="1719" y="8381"/>
                  <a:pt x="3906" y="8381"/>
                  <a:pt x="5156" y="5967"/>
                </a:cubicBezTo>
                <a:cubicBezTo>
                  <a:pt x="6810" y="2778"/>
                  <a:pt x="7598" y="0"/>
                  <a:pt x="9942" y="0"/>
                </a:cubicBezTo>
              </a:path>
            </a:pathLst>
          </a:custGeom>
          <a:ln w="50800">
            <a:solidFill>
              <a:srgbClr val="8CE2AF"/>
            </a:solidFill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>
              <a:defRPr/>
            </a:pPr>
            <a:endParaRPr lang="en-US" sz="800">
              <a:solidFill>
                <a:srgbClr val="172144"/>
              </a:solidFill>
              <a:latin typeface="Calibri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F197D20-A575-A284-678F-0FC20C846DA9}"/>
              </a:ext>
            </a:extLst>
          </p:cNvPr>
          <p:cNvSpPr>
            <a:spLocks/>
          </p:cNvSpPr>
          <p:nvPr/>
        </p:nvSpPr>
        <p:spPr bwMode="auto">
          <a:xfrm flipH="1">
            <a:off x="5883190" y="2874754"/>
            <a:ext cx="1899423" cy="588691"/>
          </a:xfrm>
          <a:custGeom>
            <a:avLst/>
            <a:gdLst>
              <a:gd name="T0" fmla="*/ 0 w 768"/>
              <a:gd name="T1" fmla="*/ 232 h 232"/>
              <a:gd name="T2" fmla="*/ 396 w 768"/>
              <a:gd name="T3" fmla="*/ 176 h 232"/>
              <a:gd name="T4" fmla="*/ 768 w 768"/>
              <a:gd name="T5" fmla="*/ 0 h 232"/>
              <a:gd name="connsiteX0" fmla="*/ 0 w 9942"/>
              <a:gd name="connsiteY0" fmla="*/ 8381 h 8381"/>
              <a:gd name="connsiteX1" fmla="*/ 5156 w 9942"/>
              <a:gd name="connsiteY1" fmla="*/ 5967 h 8381"/>
              <a:gd name="connsiteX2" fmla="*/ 9942 w 9942"/>
              <a:gd name="connsiteY2" fmla="*/ 0 h 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42" h="8381">
                <a:moveTo>
                  <a:pt x="0" y="8381"/>
                </a:moveTo>
                <a:cubicBezTo>
                  <a:pt x="1719" y="8381"/>
                  <a:pt x="3906" y="8381"/>
                  <a:pt x="5156" y="5967"/>
                </a:cubicBezTo>
                <a:cubicBezTo>
                  <a:pt x="6810" y="2778"/>
                  <a:pt x="7598" y="0"/>
                  <a:pt x="9942" y="0"/>
                </a:cubicBezTo>
              </a:path>
            </a:pathLst>
          </a:custGeom>
          <a:ln w="50800">
            <a:solidFill>
              <a:srgbClr val="A9D6E5"/>
            </a:solidFill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>
              <a:defRPr/>
            </a:pPr>
            <a:endParaRPr lang="en-US" sz="800">
              <a:solidFill>
                <a:srgbClr val="172144"/>
              </a:solidFill>
              <a:latin typeface="Calibri"/>
            </a:endParaRPr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id="{13950F33-04AB-C844-988C-FD2E2D3B4216}"/>
              </a:ext>
            </a:extLst>
          </p:cNvPr>
          <p:cNvSpPr/>
          <p:nvPr/>
        </p:nvSpPr>
        <p:spPr>
          <a:xfrm rot="10800000" flipV="1">
            <a:off x="4658766" y="888689"/>
            <a:ext cx="602320" cy="602320"/>
          </a:xfrm>
          <a:prstGeom prst="ellipse">
            <a:avLst/>
          </a:prstGeom>
          <a:solidFill>
            <a:srgbClr val="002D77"/>
          </a:solidFill>
          <a:ln w="50800">
            <a:noFill/>
          </a:ln>
          <a:effectLst>
            <a:outerShdw blurRad="1016000" algn="tl" rotWithShape="0">
              <a:schemeClr val="accent1">
                <a:alpha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0" rIns="45714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554">
              <a:defRPr/>
            </a:pPr>
            <a:endParaRPr lang="en-US" sz="3599">
              <a:solidFill>
                <a:srgbClr val="FFFFFF"/>
              </a:solidFill>
              <a:latin typeface="Designball-Electronic-Device-01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Oval 27">
            <a:extLst>
              <a:ext uri="{FF2B5EF4-FFF2-40B4-BE49-F238E27FC236}">
                <a16:creationId xmlns:a16="http://schemas.microsoft.com/office/drawing/2014/main" id="{D1D67865-42AD-1CF8-76CF-DF2BE42A8F0C}"/>
              </a:ext>
            </a:extLst>
          </p:cNvPr>
          <p:cNvSpPr/>
          <p:nvPr/>
        </p:nvSpPr>
        <p:spPr>
          <a:xfrm rot="10800000" flipV="1">
            <a:off x="4658767" y="5428004"/>
            <a:ext cx="602320" cy="602320"/>
          </a:xfrm>
          <a:prstGeom prst="ellipse">
            <a:avLst/>
          </a:prstGeom>
          <a:solidFill>
            <a:srgbClr val="8CE2AF"/>
          </a:solidFill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0" rIns="45714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554">
              <a:defRPr/>
            </a:pPr>
            <a:endParaRPr lang="en-US" sz="2999">
              <a:solidFill>
                <a:srgbClr val="FFFFFF"/>
              </a:solidFill>
              <a:latin typeface="Designball-Electronic-Device-01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10C12D6-DB6F-54BC-4017-BA136EDCF5EE}"/>
              </a:ext>
            </a:extLst>
          </p:cNvPr>
          <p:cNvSpPr>
            <a:spLocks/>
          </p:cNvSpPr>
          <p:nvPr/>
        </p:nvSpPr>
        <p:spPr bwMode="auto">
          <a:xfrm flipH="1" flipV="1">
            <a:off x="5883190" y="3466979"/>
            <a:ext cx="1899423" cy="479785"/>
          </a:xfrm>
          <a:custGeom>
            <a:avLst/>
            <a:gdLst>
              <a:gd name="T0" fmla="*/ 0 w 768"/>
              <a:gd name="T1" fmla="*/ 232 h 232"/>
              <a:gd name="T2" fmla="*/ 396 w 768"/>
              <a:gd name="T3" fmla="*/ 176 h 232"/>
              <a:gd name="T4" fmla="*/ 768 w 768"/>
              <a:gd name="T5" fmla="*/ 0 h 232"/>
              <a:gd name="connsiteX0" fmla="*/ 0 w 9942"/>
              <a:gd name="connsiteY0" fmla="*/ 8381 h 8381"/>
              <a:gd name="connsiteX1" fmla="*/ 5156 w 9942"/>
              <a:gd name="connsiteY1" fmla="*/ 5967 h 8381"/>
              <a:gd name="connsiteX2" fmla="*/ 9942 w 9942"/>
              <a:gd name="connsiteY2" fmla="*/ 0 h 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42" h="8381">
                <a:moveTo>
                  <a:pt x="0" y="8381"/>
                </a:moveTo>
                <a:cubicBezTo>
                  <a:pt x="1719" y="8381"/>
                  <a:pt x="3906" y="8381"/>
                  <a:pt x="5156" y="5967"/>
                </a:cubicBezTo>
                <a:cubicBezTo>
                  <a:pt x="6810" y="2778"/>
                  <a:pt x="7598" y="0"/>
                  <a:pt x="9942" y="0"/>
                </a:cubicBezTo>
              </a:path>
            </a:pathLst>
          </a:custGeom>
          <a:ln w="50800">
            <a:solidFill>
              <a:srgbClr val="58595B"/>
            </a:solidFill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>
              <a:defRPr/>
            </a:pPr>
            <a:endParaRPr lang="en-US" sz="800">
              <a:solidFill>
                <a:srgbClr val="172144"/>
              </a:solidFill>
              <a:latin typeface="Calibri"/>
            </a:endParaRPr>
          </a:p>
        </p:txBody>
      </p:sp>
      <p:sp>
        <p:nvSpPr>
          <p:cNvPr id="13" name="Oval 15">
            <a:extLst>
              <a:ext uri="{FF2B5EF4-FFF2-40B4-BE49-F238E27FC236}">
                <a16:creationId xmlns:a16="http://schemas.microsoft.com/office/drawing/2014/main" id="{2D303006-0306-F9B5-EC5D-0CDF71F311C7}"/>
              </a:ext>
            </a:extLst>
          </p:cNvPr>
          <p:cNvSpPr/>
          <p:nvPr/>
        </p:nvSpPr>
        <p:spPr>
          <a:xfrm rot="10800000" flipV="1">
            <a:off x="5244397" y="2556967"/>
            <a:ext cx="801688" cy="801688"/>
          </a:xfrm>
          <a:prstGeom prst="ellipse">
            <a:avLst/>
          </a:prstGeom>
          <a:solidFill>
            <a:srgbClr val="A9D6E5"/>
          </a:solidFill>
          <a:ln w="50800">
            <a:noFill/>
          </a:ln>
          <a:effectLst>
            <a:outerShdw blurRad="1016000" algn="tl" rotWithShape="0">
              <a:schemeClr val="accent3">
                <a:alpha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0" rIns="45714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554">
              <a:defRPr/>
            </a:pPr>
            <a:endParaRPr lang="en-US" sz="3599">
              <a:solidFill>
                <a:srgbClr val="FFFFFF"/>
              </a:solidFill>
              <a:latin typeface="Designball-Electronic-Device-01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Oval 31">
            <a:extLst>
              <a:ext uri="{FF2B5EF4-FFF2-40B4-BE49-F238E27FC236}">
                <a16:creationId xmlns:a16="http://schemas.microsoft.com/office/drawing/2014/main" id="{E5817957-A34A-2236-65ED-04AD0C29A5C1}"/>
              </a:ext>
            </a:extLst>
          </p:cNvPr>
          <p:cNvSpPr/>
          <p:nvPr/>
        </p:nvSpPr>
        <p:spPr>
          <a:xfrm rot="10800000" flipV="1">
            <a:off x="5244397" y="3560358"/>
            <a:ext cx="801688" cy="801688"/>
          </a:xfrm>
          <a:prstGeom prst="ellipse">
            <a:avLst/>
          </a:prstGeom>
          <a:solidFill>
            <a:srgbClr val="58595B"/>
          </a:solidFill>
          <a:ln w="50800">
            <a:noFill/>
          </a:ln>
          <a:effectLst>
            <a:outerShdw blurRad="1016000" algn="tl" rotWithShape="0">
              <a:schemeClr val="bg2">
                <a:alpha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0" rIns="45714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554">
              <a:defRPr/>
            </a:pPr>
            <a:endParaRPr lang="en-US" sz="3599">
              <a:solidFill>
                <a:srgbClr val="FFFFFF"/>
              </a:solidFill>
              <a:latin typeface="Designball-Electronic-Device-01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5E43CAD1-2FCA-CCF6-9AE2-C2FE0A442A09}"/>
              </a:ext>
            </a:extLst>
          </p:cNvPr>
          <p:cNvSpPr>
            <a:spLocks/>
          </p:cNvSpPr>
          <p:nvPr/>
        </p:nvSpPr>
        <p:spPr bwMode="auto">
          <a:xfrm rot="5400000">
            <a:off x="7203933" y="2917627"/>
            <a:ext cx="1168903" cy="1083157"/>
          </a:xfrm>
          <a:custGeom>
            <a:avLst/>
            <a:gdLst>
              <a:gd name="T0" fmla="*/ 592 w 1184"/>
              <a:gd name="T1" fmla="*/ 824 h 1096"/>
              <a:gd name="T2" fmla="*/ 1184 w 1184"/>
              <a:gd name="T3" fmla="*/ 1096 h 1096"/>
              <a:gd name="T4" fmla="*/ 996 w 1184"/>
              <a:gd name="T5" fmla="*/ 492 h 1096"/>
              <a:gd name="T6" fmla="*/ 592 w 1184"/>
              <a:gd name="T7" fmla="*/ 0 h 1096"/>
              <a:gd name="T8" fmla="*/ 188 w 1184"/>
              <a:gd name="T9" fmla="*/ 492 h 1096"/>
              <a:gd name="T10" fmla="*/ 0 w 1184"/>
              <a:gd name="T11" fmla="*/ 1096 h 1096"/>
              <a:gd name="T12" fmla="*/ 592 w 1184"/>
              <a:gd name="T13" fmla="*/ 824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84" h="1096">
                <a:moveTo>
                  <a:pt x="592" y="824"/>
                </a:moveTo>
                <a:cubicBezTo>
                  <a:pt x="932" y="824"/>
                  <a:pt x="1184" y="1096"/>
                  <a:pt x="1184" y="1096"/>
                </a:cubicBezTo>
                <a:cubicBezTo>
                  <a:pt x="1184" y="1096"/>
                  <a:pt x="1184" y="796"/>
                  <a:pt x="996" y="492"/>
                </a:cubicBezTo>
                <a:cubicBezTo>
                  <a:pt x="808" y="188"/>
                  <a:pt x="592" y="0"/>
                  <a:pt x="592" y="0"/>
                </a:cubicBezTo>
                <a:cubicBezTo>
                  <a:pt x="592" y="0"/>
                  <a:pt x="376" y="188"/>
                  <a:pt x="188" y="492"/>
                </a:cubicBezTo>
                <a:cubicBezTo>
                  <a:pt x="0" y="796"/>
                  <a:pt x="0" y="1096"/>
                  <a:pt x="0" y="1096"/>
                </a:cubicBezTo>
                <a:cubicBezTo>
                  <a:pt x="0" y="1096"/>
                  <a:pt x="252" y="824"/>
                  <a:pt x="592" y="824"/>
                </a:cubicBezTo>
                <a:close/>
              </a:path>
            </a:pathLst>
          </a:custGeom>
          <a:solidFill>
            <a:schemeClr val="bg1"/>
          </a:solidFill>
          <a:ln w="508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45714" rIns="45714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554">
              <a:defRPr/>
            </a:pPr>
            <a:endParaRPr lang="en-US" sz="3999">
              <a:solidFill>
                <a:srgbClr val="FFFFFF"/>
              </a:solidFill>
              <a:latin typeface="db-Business-and-Finance-01" panose="02000509000000000000" pitchFamily="49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2F5EE4A9-F209-9566-041D-B0D4A146D4C5}"/>
              </a:ext>
            </a:extLst>
          </p:cNvPr>
          <p:cNvSpPr>
            <a:spLocks/>
          </p:cNvSpPr>
          <p:nvPr/>
        </p:nvSpPr>
        <p:spPr bwMode="auto">
          <a:xfrm rot="5400000">
            <a:off x="7158871" y="3011621"/>
            <a:ext cx="966036" cy="895171"/>
          </a:xfrm>
          <a:custGeom>
            <a:avLst/>
            <a:gdLst>
              <a:gd name="T0" fmla="*/ 592 w 1184"/>
              <a:gd name="T1" fmla="*/ 824 h 1096"/>
              <a:gd name="T2" fmla="*/ 1184 w 1184"/>
              <a:gd name="T3" fmla="*/ 1096 h 1096"/>
              <a:gd name="T4" fmla="*/ 996 w 1184"/>
              <a:gd name="T5" fmla="*/ 492 h 1096"/>
              <a:gd name="T6" fmla="*/ 592 w 1184"/>
              <a:gd name="T7" fmla="*/ 0 h 1096"/>
              <a:gd name="T8" fmla="*/ 188 w 1184"/>
              <a:gd name="T9" fmla="*/ 492 h 1096"/>
              <a:gd name="T10" fmla="*/ 0 w 1184"/>
              <a:gd name="T11" fmla="*/ 1096 h 1096"/>
              <a:gd name="T12" fmla="*/ 592 w 1184"/>
              <a:gd name="T13" fmla="*/ 824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84" h="1096">
                <a:moveTo>
                  <a:pt x="592" y="824"/>
                </a:moveTo>
                <a:cubicBezTo>
                  <a:pt x="932" y="824"/>
                  <a:pt x="1184" y="1096"/>
                  <a:pt x="1184" y="1096"/>
                </a:cubicBezTo>
                <a:cubicBezTo>
                  <a:pt x="1184" y="1096"/>
                  <a:pt x="1184" y="796"/>
                  <a:pt x="996" y="492"/>
                </a:cubicBezTo>
                <a:cubicBezTo>
                  <a:pt x="808" y="188"/>
                  <a:pt x="592" y="0"/>
                  <a:pt x="592" y="0"/>
                </a:cubicBezTo>
                <a:cubicBezTo>
                  <a:pt x="592" y="0"/>
                  <a:pt x="376" y="188"/>
                  <a:pt x="188" y="492"/>
                </a:cubicBezTo>
                <a:cubicBezTo>
                  <a:pt x="0" y="796"/>
                  <a:pt x="0" y="1096"/>
                  <a:pt x="0" y="1096"/>
                </a:cubicBezTo>
                <a:cubicBezTo>
                  <a:pt x="0" y="1096"/>
                  <a:pt x="252" y="824"/>
                  <a:pt x="592" y="824"/>
                </a:cubicBezTo>
                <a:close/>
              </a:path>
            </a:pathLst>
          </a:custGeom>
          <a:solidFill>
            <a:srgbClr val="002D77"/>
          </a:solidFill>
          <a:ln w="508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45714" rIns="45714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554">
              <a:defRPr/>
            </a:pPr>
            <a:endParaRPr lang="en-US" sz="3999">
              <a:solidFill>
                <a:srgbClr val="FFFFFF"/>
              </a:solidFill>
              <a:latin typeface="db-Business-and-Finance-01" panose="02000509000000000000" pitchFamily="49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72" name="Grupo 71">
            <a:extLst>
              <a:ext uri="{FF2B5EF4-FFF2-40B4-BE49-F238E27FC236}">
                <a16:creationId xmlns:a16="http://schemas.microsoft.com/office/drawing/2014/main" id="{BE3558D7-2A7C-30F8-1870-5B7286DE4427}"/>
              </a:ext>
            </a:extLst>
          </p:cNvPr>
          <p:cNvGrpSpPr/>
          <p:nvPr/>
        </p:nvGrpSpPr>
        <p:grpSpPr>
          <a:xfrm>
            <a:off x="589916" y="438107"/>
            <a:ext cx="4367566" cy="1239725"/>
            <a:chOff x="589916" y="438107"/>
            <a:chExt cx="4367566" cy="1239725"/>
          </a:xfrm>
        </p:grpSpPr>
        <p:sp>
          <p:nvSpPr>
            <p:cNvPr id="64" name="Rectángulo: esquinas redondeadas 63">
              <a:extLst>
                <a:ext uri="{FF2B5EF4-FFF2-40B4-BE49-F238E27FC236}">
                  <a16:creationId xmlns:a16="http://schemas.microsoft.com/office/drawing/2014/main" id="{71E6882B-D5D5-B8BF-15A4-4934AF2C3136}"/>
                </a:ext>
              </a:extLst>
            </p:cNvPr>
            <p:cNvSpPr/>
            <p:nvPr/>
          </p:nvSpPr>
          <p:spPr>
            <a:xfrm>
              <a:off x="589916" y="438107"/>
              <a:ext cx="4367566" cy="1239725"/>
            </a:xfrm>
            <a:prstGeom prst="roundRect">
              <a:avLst/>
            </a:prstGeom>
            <a:solidFill>
              <a:srgbClr val="E0E2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249C3BE1-6183-D45A-DF4E-A24A1DB3375B}"/>
                </a:ext>
              </a:extLst>
            </p:cNvPr>
            <p:cNvGrpSpPr/>
            <p:nvPr/>
          </p:nvGrpSpPr>
          <p:grpSpPr>
            <a:xfrm>
              <a:off x="1120588" y="604929"/>
              <a:ext cx="3138806" cy="946654"/>
              <a:chOff x="1120588" y="604929"/>
              <a:chExt cx="3138806" cy="946654"/>
            </a:xfrm>
          </p:grpSpPr>
          <p:sp>
            <p:nvSpPr>
              <p:cNvPr id="15" name="Rectangle 39">
                <a:extLst>
                  <a:ext uri="{FF2B5EF4-FFF2-40B4-BE49-F238E27FC236}">
                    <a16:creationId xmlns:a16="http://schemas.microsoft.com/office/drawing/2014/main" id="{981F80EB-65A6-5DD8-74C8-DD837AD56BD1}"/>
                  </a:ext>
                </a:extLst>
              </p:cNvPr>
              <p:cNvSpPr/>
              <p:nvPr/>
            </p:nvSpPr>
            <p:spPr>
              <a:xfrm>
                <a:off x="1293171" y="604929"/>
                <a:ext cx="2966223" cy="276999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r"/>
                <a:r>
                  <a:rPr lang="en-US" sz="1200" b="1">
                    <a:solidFill>
                      <a:srgbClr val="002D77"/>
                    </a:solidFill>
                    <a:latin typeface="Century Gothic" panose="020B0502020202020204" pitchFamily="34" charset="0"/>
                  </a:rPr>
                  <a:t>Market Intelligence + Trend Mapping</a:t>
                </a:r>
              </a:p>
            </p:txBody>
          </p:sp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9134921E-A46A-AD74-E179-F89965FF527E}"/>
                  </a:ext>
                </a:extLst>
              </p:cNvPr>
              <p:cNvSpPr txBox="1"/>
              <p:nvPr/>
            </p:nvSpPr>
            <p:spPr>
              <a:xfrm>
                <a:off x="1120588" y="843697"/>
                <a:ext cx="313880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buNone/>
                </a:pPr>
                <a:r>
                  <a:rPr lang="en-US" sz="10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</a:rPr>
                  <a:t>Global category trends, consumer insights, regulatory updates, crude oil sourcing, pricing dynamics, and seasonal catch forecasts that guide opportunity identification.</a:t>
                </a:r>
              </a:p>
            </p:txBody>
          </p:sp>
        </p:grpSp>
      </p:grp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7AE5980-B51A-E1BD-E7D3-614326634EBA}"/>
              </a:ext>
            </a:extLst>
          </p:cNvPr>
          <p:cNvGrpSpPr/>
          <p:nvPr/>
        </p:nvGrpSpPr>
        <p:grpSpPr>
          <a:xfrm>
            <a:off x="557588" y="2148512"/>
            <a:ext cx="5018739" cy="1239725"/>
            <a:chOff x="557588" y="2148512"/>
            <a:chExt cx="5018739" cy="1239725"/>
          </a:xfrm>
        </p:grpSpPr>
        <p:sp>
          <p:nvSpPr>
            <p:cNvPr id="69" name="Rectángulo: esquinas redondeadas 68">
              <a:extLst>
                <a:ext uri="{FF2B5EF4-FFF2-40B4-BE49-F238E27FC236}">
                  <a16:creationId xmlns:a16="http://schemas.microsoft.com/office/drawing/2014/main" id="{CC46006F-15AD-0315-1B0A-88E6130F9FDE}"/>
                </a:ext>
              </a:extLst>
            </p:cNvPr>
            <p:cNvSpPr/>
            <p:nvPr/>
          </p:nvSpPr>
          <p:spPr>
            <a:xfrm>
              <a:off x="557588" y="2148512"/>
              <a:ext cx="5018739" cy="1239725"/>
            </a:xfrm>
            <a:prstGeom prst="roundRect">
              <a:avLst/>
            </a:prstGeom>
            <a:solidFill>
              <a:srgbClr val="E0E2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1E47A713-4D5B-B23D-7CAE-E2FD91143D3F}"/>
                </a:ext>
              </a:extLst>
            </p:cNvPr>
            <p:cNvGrpSpPr/>
            <p:nvPr/>
          </p:nvGrpSpPr>
          <p:grpSpPr>
            <a:xfrm>
              <a:off x="753034" y="2285174"/>
              <a:ext cx="3452605" cy="940080"/>
              <a:chOff x="620568" y="2236104"/>
              <a:chExt cx="3828523" cy="940080"/>
            </a:xfrm>
          </p:grpSpPr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4439D180-4095-9455-EB71-41C089AFB693}"/>
                  </a:ext>
                </a:extLst>
              </p:cNvPr>
              <p:cNvSpPr txBox="1"/>
              <p:nvPr/>
            </p:nvSpPr>
            <p:spPr>
              <a:xfrm>
                <a:off x="620568" y="2236104"/>
                <a:ext cx="382852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CO" sz="1200" b="1" err="1">
                    <a:solidFill>
                      <a:srgbClr val="002D77"/>
                    </a:solidFill>
                    <a:latin typeface="Century Gothic" panose="020B0502020202020204" pitchFamily="34" charset="0"/>
                  </a:rPr>
                  <a:t>Ideation</a:t>
                </a:r>
                <a:r>
                  <a:rPr lang="es-CO" sz="1200" b="1">
                    <a:solidFill>
                      <a:srgbClr val="002D77"/>
                    </a:solidFill>
                    <a:latin typeface="Century Gothic" panose="020B0502020202020204" pitchFamily="34" charset="0"/>
                  </a:rPr>
                  <a:t> Workshops </a:t>
                </a:r>
                <a:r>
                  <a:rPr lang="es-CO" sz="1200" b="1" err="1">
                    <a:solidFill>
                      <a:srgbClr val="002D77"/>
                    </a:solidFill>
                    <a:latin typeface="Century Gothic" panose="020B0502020202020204" pitchFamily="34" charset="0"/>
                  </a:rPr>
                  <a:t>with</a:t>
                </a:r>
                <a:r>
                  <a:rPr lang="es-CO" sz="1200" b="1">
                    <a:solidFill>
                      <a:srgbClr val="002D77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s-CO" sz="1200" b="1" err="1">
                    <a:solidFill>
                      <a:srgbClr val="002D77"/>
                    </a:solidFill>
                    <a:latin typeface="Century Gothic" panose="020B0502020202020204" pitchFamily="34" charset="0"/>
                  </a:rPr>
                  <a:t>Clients</a:t>
                </a:r>
                <a:endParaRPr lang="es-CO" sz="1200" b="1">
                  <a:solidFill>
                    <a:srgbClr val="002D77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D3BF8A78-C21B-7942-FBC8-7B9235D2B0AB}"/>
                  </a:ext>
                </a:extLst>
              </p:cNvPr>
              <p:cNvSpPr txBox="1"/>
              <p:nvPr/>
            </p:nvSpPr>
            <p:spPr>
              <a:xfrm>
                <a:off x="801718" y="2622186"/>
                <a:ext cx="3647373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buNone/>
                </a:pPr>
                <a:r>
                  <a:rPr lang="en-US" sz="10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</a:rPr>
                  <a:t>Collaborative innovation sessions and formulation brainstorming to define winning concepts aligned with brand goals and market needs.</a:t>
                </a:r>
              </a:p>
            </p:txBody>
          </p:sp>
        </p:grpSp>
      </p:grpSp>
      <p:grpSp>
        <p:nvGrpSpPr>
          <p:cNvPr id="74" name="Grupo 73">
            <a:extLst>
              <a:ext uri="{FF2B5EF4-FFF2-40B4-BE49-F238E27FC236}">
                <a16:creationId xmlns:a16="http://schemas.microsoft.com/office/drawing/2014/main" id="{BB82090B-54DC-B191-E622-5C865454F6FD}"/>
              </a:ext>
            </a:extLst>
          </p:cNvPr>
          <p:cNvGrpSpPr/>
          <p:nvPr/>
        </p:nvGrpSpPr>
        <p:grpSpPr>
          <a:xfrm>
            <a:off x="580950" y="3633437"/>
            <a:ext cx="5018738" cy="1239725"/>
            <a:chOff x="580950" y="3633437"/>
            <a:chExt cx="5018738" cy="1239725"/>
          </a:xfrm>
        </p:grpSpPr>
        <p:sp>
          <p:nvSpPr>
            <p:cNvPr id="70" name="Rectángulo: esquinas redondeadas 69">
              <a:extLst>
                <a:ext uri="{FF2B5EF4-FFF2-40B4-BE49-F238E27FC236}">
                  <a16:creationId xmlns:a16="http://schemas.microsoft.com/office/drawing/2014/main" id="{1228B56D-6C6D-B292-D569-AC5237782A89}"/>
                </a:ext>
              </a:extLst>
            </p:cNvPr>
            <p:cNvSpPr/>
            <p:nvPr/>
          </p:nvSpPr>
          <p:spPr>
            <a:xfrm>
              <a:off x="580950" y="3633437"/>
              <a:ext cx="5018738" cy="1239725"/>
            </a:xfrm>
            <a:prstGeom prst="roundRect">
              <a:avLst/>
            </a:prstGeom>
            <a:solidFill>
              <a:srgbClr val="E0E2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34A88DAC-C49C-8F54-BA5D-A62435282DA0}"/>
                </a:ext>
              </a:extLst>
            </p:cNvPr>
            <p:cNvGrpSpPr/>
            <p:nvPr/>
          </p:nvGrpSpPr>
          <p:grpSpPr>
            <a:xfrm>
              <a:off x="980706" y="3708672"/>
              <a:ext cx="3305761" cy="1065728"/>
              <a:chOff x="980706" y="3901868"/>
              <a:chExt cx="3305761" cy="1065728"/>
            </a:xfrm>
          </p:grpSpPr>
          <p:sp>
            <p:nvSpPr>
              <p:cNvPr id="20" name="Rectangle 44">
                <a:extLst>
                  <a:ext uri="{FF2B5EF4-FFF2-40B4-BE49-F238E27FC236}">
                    <a16:creationId xmlns:a16="http://schemas.microsoft.com/office/drawing/2014/main" id="{EF418BE1-84F1-68A7-694B-5715225916DF}"/>
                  </a:ext>
                </a:extLst>
              </p:cNvPr>
              <p:cNvSpPr/>
              <p:nvPr/>
            </p:nvSpPr>
            <p:spPr>
              <a:xfrm>
                <a:off x="980706" y="4105822"/>
                <a:ext cx="3305761" cy="861774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r"/>
                <a:r>
                  <a:rPr lang="en-US" sz="10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</a:rPr>
                  <a:t>Rapid prototyping across </a:t>
                </a:r>
                <a:r>
                  <a:rPr lang="en-US" sz="100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</a:rPr>
                  <a:t>softgels</a:t>
                </a:r>
                <a:r>
                  <a:rPr lang="en-US" sz="10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</a:rPr>
                  <a:t>, gummies, emulsions, algae oils, and high-concentrate systems, supported by our </a:t>
                </a:r>
                <a:r>
                  <a:rPr lang="en-US" sz="1000" i="1" err="1">
                    <a:solidFill>
                      <a:srgbClr val="002D77"/>
                    </a:solidFill>
                    <a:latin typeface="Century Gothic" panose="020B0502020202020204" pitchFamily="34" charset="0"/>
                  </a:rPr>
                  <a:t>Naturmega</a:t>
                </a:r>
                <a:r>
                  <a:rPr lang="en-US" sz="1000" i="1">
                    <a:solidFill>
                      <a:srgbClr val="002D77"/>
                    </a:solidFill>
                    <a:latin typeface="Century Gothic" panose="020B0502020202020204" pitchFamily="34" charset="0"/>
                  </a:rPr>
                  <a:t> Senses Panel™ </a:t>
                </a:r>
                <a:r>
                  <a:rPr lang="en-US" sz="10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</a:rPr>
                  <a:t>that evaluates taste, smell, texture, and finished product quality.</a:t>
                </a:r>
                <a:endParaRPr lang="es-CO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BFD1A073-BB09-8641-8A3B-0CA8DCA50DF0}"/>
                  </a:ext>
                </a:extLst>
              </p:cNvPr>
              <p:cNvSpPr txBox="1"/>
              <p:nvPr/>
            </p:nvSpPr>
            <p:spPr>
              <a:xfrm>
                <a:off x="1120588" y="3901868"/>
                <a:ext cx="316554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CO" sz="1200" b="1" err="1">
                    <a:solidFill>
                      <a:srgbClr val="002D77"/>
                    </a:solidFill>
                    <a:latin typeface="Century Gothic" panose="020B0502020202020204" pitchFamily="34" charset="0"/>
                  </a:rPr>
                  <a:t>Pilot</a:t>
                </a:r>
                <a:r>
                  <a:rPr lang="es-CO" sz="1200" b="1">
                    <a:solidFill>
                      <a:srgbClr val="002D77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s-CO" sz="1200" b="1" err="1">
                    <a:solidFill>
                      <a:srgbClr val="002D77"/>
                    </a:solidFill>
                    <a:latin typeface="Century Gothic" panose="020B0502020202020204" pitchFamily="34" charset="0"/>
                  </a:rPr>
                  <a:t>Development</a:t>
                </a:r>
                <a:r>
                  <a:rPr lang="es-CO" sz="1200" b="1">
                    <a:solidFill>
                      <a:srgbClr val="002D77"/>
                    </a:solidFill>
                    <a:latin typeface="Century Gothic" panose="020B0502020202020204" pitchFamily="34" charset="0"/>
                  </a:rPr>
                  <a:t> + </a:t>
                </a:r>
                <a:r>
                  <a:rPr lang="es-CO" sz="1200" b="1" err="1">
                    <a:solidFill>
                      <a:srgbClr val="002D77"/>
                    </a:solidFill>
                    <a:latin typeface="Century Gothic" panose="020B0502020202020204" pitchFamily="34" charset="0"/>
                  </a:rPr>
                  <a:t>Prototyping</a:t>
                </a:r>
                <a:endParaRPr lang="es-CO" sz="1200" b="1">
                  <a:solidFill>
                    <a:srgbClr val="002D77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75" name="Grupo 74">
            <a:extLst>
              <a:ext uri="{FF2B5EF4-FFF2-40B4-BE49-F238E27FC236}">
                <a16:creationId xmlns:a16="http://schemas.microsoft.com/office/drawing/2014/main" id="{0A158C3D-C598-DABA-51E8-7525AA110877}"/>
              </a:ext>
            </a:extLst>
          </p:cNvPr>
          <p:cNvGrpSpPr/>
          <p:nvPr/>
        </p:nvGrpSpPr>
        <p:grpSpPr>
          <a:xfrm>
            <a:off x="642954" y="5180168"/>
            <a:ext cx="4314528" cy="1239725"/>
            <a:chOff x="642954" y="5180168"/>
            <a:chExt cx="4314528" cy="1239725"/>
          </a:xfrm>
        </p:grpSpPr>
        <p:sp>
          <p:nvSpPr>
            <p:cNvPr id="71" name="Rectángulo: esquinas redondeadas 70">
              <a:extLst>
                <a:ext uri="{FF2B5EF4-FFF2-40B4-BE49-F238E27FC236}">
                  <a16:creationId xmlns:a16="http://schemas.microsoft.com/office/drawing/2014/main" id="{266BF75D-B943-E543-783B-B9FCC44F526A}"/>
                </a:ext>
              </a:extLst>
            </p:cNvPr>
            <p:cNvSpPr/>
            <p:nvPr/>
          </p:nvSpPr>
          <p:spPr>
            <a:xfrm>
              <a:off x="642954" y="5180168"/>
              <a:ext cx="4314528" cy="1239725"/>
            </a:xfrm>
            <a:prstGeom prst="roundRect">
              <a:avLst/>
            </a:prstGeom>
            <a:solidFill>
              <a:srgbClr val="E0E2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468E3F6B-6B8E-6867-4919-BDFB0B4ADF5B}"/>
                </a:ext>
              </a:extLst>
            </p:cNvPr>
            <p:cNvGrpSpPr/>
            <p:nvPr/>
          </p:nvGrpSpPr>
          <p:grpSpPr>
            <a:xfrm>
              <a:off x="1242307" y="5247836"/>
              <a:ext cx="3067950" cy="1104388"/>
              <a:chOff x="1215752" y="5543668"/>
              <a:chExt cx="3067950" cy="1104388"/>
            </a:xfrm>
          </p:grpSpPr>
          <p:sp>
            <p:nvSpPr>
              <p:cNvPr id="21" name="Rectangle 45">
                <a:extLst>
                  <a:ext uri="{FF2B5EF4-FFF2-40B4-BE49-F238E27FC236}">
                    <a16:creationId xmlns:a16="http://schemas.microsoft.com/office/drawing/2014/main" id="{A0AE7C72-DA18-68E2-668E-0C228FB5D0DB}"/>
                  </a:ext>
                </a:extLst>
              </p:cNvPr>
              <p:cNvSpPr/>
              <p:nvPr/>
            </p:nvSpPr>
            <p:spPr>
              <a:xfrm>
                <a:off x="1215752" y="5940170"/>
                <a:ext cx="3067949" cy="707886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r"/>
                <a:r>
                  <a:rPr lang="en-US" sz="10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</a:rPr>
                  <a:t>Stability data, QC processes, certifications, and claims support to ensure a smooth transition into commercial manufacturing and market launch.</a:t>
                </a:r>
              </a:p>
            </p:txBody>
          </p:sp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C44FCFD8-CCD2-7212-1582-2C5F979BE8DF}"/>
                  </a:ext>
                </a:extLst>
              </p:cNvPr>
              <p:cNvSpPr txBox="1"/>
              <p:nvPr/>
            </p:nvSpPr>
            <p:spPr>
              <a:xfrm>
                <a:off x="1215752" y="5543668"/>
                <a:ext cx="306795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CO" sz="1200" b="1" err="1">
                    <a:solidFill>
                      <a:srgbClr val="002D77"/>
                    </a:solidFill>
                    <a:latin typeface="Century Gothic" panose="020B0502020202020204" pitchFamily="34" charset="0"/>
                  </a:rPr>
                  <a:t>Scale</a:t>
                </a:r>
                <a:r>
                  <a:rPr lang="es-CO" sz="1200" b="1">
                    <a:solidFill>
                      <a:srgbClr val="002D77"/>
                    </a:solidFill>
                    <a:latin typeface="Century Gothic" panose="020B0502020202020204" pitchFamily="34" charset="0"/>
                  </a:rPr>
                  <a:t>-Up + </a:t>
                </a:r>
                <a:r>
                  <a:rPr lang="es-CO" sz="1200" b="1" err="1">
                    <a:solidFill>
                      <a:srgbClr val="002D77"/>
                    </a:solidFill>
                    <a:latin typeface="Century Gothic" panose="020B0502020202020204" pitchFamily="34" charset="0"/>
                  </a:rPr>
                  <a:t>Launch</a:t>
                </a:r>
                <a:r>
                  <a:rPr lang="es-CO" sz="1200" b="1">
                    <a:solidFill>
                      <a:srgbClr val="002D77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s-CO" sz="1200" b="1" err="1">
                    <a:solidFill>
                      <a:srgbClr val="002D77"/>
                    </a:solidFill>
                    <a:latin typeface="Century Gothic" panose="020B0502020202020204" pitchFamily="34" charset="0"/>
                  </a:rPr>
                  <a:t>Support</a:t>
                </a:r>
                <a:endParaRPr lang="es-CO" sz="1200" b="1">
                  <a:solidFill>
                    <a:srgbClr val="002D77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46" name="CuadroTexto 45">
            <a:extLst>
              <a:ext uri="{FF2B5EF4-FFF2-40B4-BE49-F238E27FC236}">
                <a16:creationId xmlns:a16="http://schemas.microsoft.com/office/drawing/2014/main" id="{B3CA6A09-F45B-4731-F1D9-D11E168A26CF}"/>
              </a:ext>
            </a:extLst>
          </p:cNvPr>
          <p:cNvSpPr txBox="1"/>
          <p:nvPr/>
        </p:nvSpPr>
        <p:spPr>
          <a:xfrm>
            <a:off x="8396338" y="2762482"/>
            <a:ext cx="317119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entury Gothic" panose="020B0502020202020204" pitchFamily="34" charset="0"/>
              </a:rPr>
              <a:t>A collaborative, science-driven process that transforms insights into differentiated lipid solutions.</a:t>
            </a:r>
            <a:endParaRPr lang="es-CO" sz="20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Imagen 16" descr="Imagen que contiene objeto, lámpara, oscuro, luz&#10;&#10;El contenido generado por IA puede ser incorrecto.">
            <a:extLst>
              <a:ext uri="{FF2B5EF4-FFF2-40B4-BE49-F238E27FC236}">
                <a16:creationId xmlns:a16="http://schemas.microsoft.com/office/drawing/2014/main" id="{AF0AD361-E0B0-9AA7-7E0A-046AAF1EA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1119">
            <a:off x="4232475" y="2962273"/>
            <a:ext cx="2662639" cy="2070942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E3EE7608-1775-000F-5C22-6C9A82E37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9058" y="5147317"/>
            <a:ext cx="1868862" cy="1453560"/>
          </a:xfrm>
          <a:prstGeom prst="rect">
            <a:avLst/>
          </a:prstGeom>
        </p:spPr>
      </p:pic>
      <p:pic>
        <p:nvPicPr>
          <p:cNvPr id="82" name="Gráfico 81">
            <a:extLst>
              <a:ext uri="{FF2B5EF4-FFF2-40B4-BE49-F238E27FC236}">
                <a16:creationId xmlns:a16="http://schemas.microsoft.com/office/drawing/2014/main" id="{AA3C0E52-C3D8-68D8-4F4D-545A13219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86268" y="5330528"/>
            <a:ext cx="2830954" cy="127034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A90A089-462F-EBD6-A98C-E117740D3E66}"/>
              </a:ext>
            </a:extLst>
          </p:cNvPr>
          <p:cNvSpPr txBox="1"/>
          <p:nvPr/>
        </p:nvSpPr>
        <p:spPr>
          <a:xfrm>
            <a:off x="2623975" y="-1609542"/>
            <a:ext cx="45688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Century Gothic" panose="020B0502020202020204" pitchFamily="34" charset="0"/>
              </a:rPr>
              <a:t>Our Co-Creation Framework: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Century Gothic" panose="020B0502020202020204" pitchFamily="34" charset="0"/>
              </a:rPr>
              <a:t>From Insight To Market </a:t>
            </a:r>
            <a:endParaRPr lang="es-CO" sz="28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91F35A04-02D9-B917-C2C9-DCE3250643F8}"/>
              </a:ext>
            </a:extLst>
          </p:cNvPr>
          <p:cNvSpPr txBox="1"/>
          <p:nvPr/>
        </p:nvSpPr>
        <p:spPr>
          <a:xfrm>
            <a:off x="7793248" y="951418"/>
            <a:ext cx="4614147" cy="120032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Our Co-Creation Framework:</a:t>
            </a:r>
            <a:endParaRPr lang="es-MX" sz="36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7EB9DFBA-23ED-22BD-7D89-93AFF0C1B038}"/>
              </a:ext>
            </a:extLst>
          </p:cNvPr>
          <p:cNvSpPr txBox="1"/>
          <p:nvPr/>
        </p:nvSpPr>
        <p:spPr>
          <a:xfrm>
            <a:off x="7336831" y="2141923"/>
            <a:ext cx="434492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Flexo Thin" panose="02000000000000000000" pitchFamily="2" charset="0"/>
              </a:defRPr>
            </a:lvl1pPr>
          </a:lstStyle>
          <a:p>
            <a:r>
              <a:rPr lang="en-US" sz="2400" b="1" i="0" u="none" strike="noStrike" kern="1200" baseline="0">
                <a:solidFill>
                  <a:srgbClr val="FFFFFF"/>
                </a:solidFill>
                <a:latin typeface="Roboto" panose="02000000000000000000" pitchFamily="2" charset="0"/>
              </a:rPr>
              <a:t>From Insight to Market</a:t>
            </a:r>
            <a:endParaRPr lang="en-US" sz="24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FF2647ED-A07E-273A-5CD1-1FC9AF734E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9394" y="1796783"/>
            <a:ext cx="2646450" cy="1984838"/>
          </a:xfrm>
          <a:prstGeom prst="rect">
            <a:avLst/>
          </a:prstGeom>
        </p:spPr>
      </p:pic>
      <p:grpSp>
        <p:nvGrpSpPr>
          <p:cNvPr id="34" name="Grupo 33">
            <a:extLst>
              <a:ext uri="{FF2B5EF4-FFF2-40B4-BE49-F238E27FC236}">
                <a16:creationId xmlns:a16="http://schemas.microsoft.com/office/drawing/2014/main" id="{539650BA-E492-13DC-70DF-D45BC4117F5E}"/>
              </a:ext>
            </a:extLst>
          </p:cNvPr>
          <p:cNvGrpSpPr/>
          <p:nvPr/>
        </p:nvGrpSpPr>
        <p:grpSpPr>
          <a:xfrm>
            <a:off x="4205639" y="661629"/>
            <a:ext cx="1462315" cy="1315927"/>
            <a:chOff x="4205639" y="661629"/>
            <a:chExt cx="1462315" cy="1315927"/>
          </a:xfrm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6A7DBF4D-2C4A-3B4C-4C38-1E5AFE8EC38A}"/>
                </a:ext>
              </a:extLst>
            </p:cNvPr>
            <p:cNvGrpSpPr/>
            <p:nvPr/>
          </p:nvGrpSpPr>
          <p:grpSpPr>
            <a:xfrm>
              <a:off x="4528795" y="661629"/>
              <a:ext cx="922435" cy="922435"/>
              <a:chOff x="4390309" y="801601"/>
              <a:chExt cx="922435" cy="922435"/>
            </a:xfrm>
          </p:grpSpPr>
          <p:sp>
            <p:nvSpPr>
              <p:cNvPr id="32" name="Elipse 31">
                <a:extLst>
                  <a:ext uri="{FF2B5EF4-FFF2-40B4-BE49-F238E27FC236}">
                    <a16:creationId xmlns:a16="http://schemas.microsoft.com/office/drawing/2014/main" id="{4E911DA3-D14B-CF2E-D6C4-9792B729BAE0}"/>
                  </a:ext>
                </a:extLst>
              </p:cNvPr>
              <p:cNvSpPr/>
              <p:nvPr/>
            </p:nvSpPr>
            <p:spPr>
              <a:xfrm>
                <a:off x="4390309" y="801601"/>
                <a:ext cx="922435" cy="92243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pic>
            <p:nvPicPr>
              <p:cNvPr id="31" name="Gráfico 30">
                <a:extLst>
                  <a:ext uri="{FF2B5EF4-FFF2-40B4-BE49-F238E27FC236}">
                    <a16:creationId xmlns:a16="http://schemas.microsoft.com/office/drawing/2014/main" id="{42E43E60-4294-3344-395A-6ACBCF9CB0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562283" y="973575"/>
                <a:ext cx="578487" cy="578487"/>
              </a:xfrm>
              <a:prstGeom prst="rect">
                <a:avLst/>
              </a:prstGeom>
            </p:spPr>
          </p:pic>
        </p:grpSp>
        <p:pic>
          <p:nvPicPr>
            <p:cNvPr id="27" name="Imagen 26" descr="Imagen que contiene interior, tabla, oscuro, par&#10;&#10;El contenido generado por IA puede ser incorrecto.">
              <a:extLst>
                <a:ext uri="{FF2B5EF4-FFF2-40B4-BE49-F238E27FC236}">
                  <a16:creationId xmlns:a16="http://schemas.microsoft.com/office/drawing/2014/main" id="{DF02BEBE-FCA1-CB65-6131-01762FBA1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639" y="840200"/>
              <a:ext cx="1462315" cy="1137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3857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3" grpId="0" animBg="1"/>
      <p:bldP spid="4" grpId="0" animBg="1"/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6188C-2401-29A2-3462-85C82C1E1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 descr="Imagen que contiene alimentos, vidrio&#10;&#10;El contenido generado por IA puede ser incorrecto.">
            <a:extLst>
              <a:ext uri="{FF2B5EF4-FFF2-40B4-BE49-F238E27FC236}">
                <a16:creationId xmlns:a16="http://schemas.microsoft.com/office/drawing/2014/main" id="{8EDBB375-0E9F-677F-4552-7CA819DB3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8" t="26786" b="10204"/>
          <a:stretch>
            <a:fillRect/>
          </a:stretch>
        </p:blipFill>
        <p:spPr>
          <a:xfrm flipV="1">
            <a:off x="0" y="-157655"/>
            <a:ext cx="12192000" cy="701565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7D35298-25D1-4F86-D35A-6697BB8B11D4}"/>
              </a:ext>
            </a:extLst>
          </p:cNvPr>
          <p:cNvSpPr txBox="1"/>
          <p:nvPr/>
        </p:nvSpPr>
        <p:spPr>
          <a:xfrm>
            <a:off x="5328744" y="447061"/>
            <a:ext cx="6863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3600" b="1">
                <a:solidFill>
                  <a:srgbClr val="002D7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OUR </a:t>
            </a:r>
            <a:r>
              <a:rPr kumimoji="0" lang="es-MX" sz="3600" b="1" i="0" u="none" strike="noStrike" kern="1200" cap="none" spc="0" normalizeH="0" baseline="0" noProof="0">
                <a:ln>
                  <a:noFill/>
                </a:ln>
                <a:solidFill>
                  <a:srgbClr val="002D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SMART LIPIDS </a:t>
            </a:r>
            <a:r>
              <a:rPr kumimoji="0" lang="es-MX" sz="3600" i="0" u="none" strike="noStrike" kern="1200" cap="none" spc="0" normalizeH="0" baseline="0" noProof="0">
                <a:ln>
                  <a:noFill/>
                </a:ln>
                <a:solidFill>
                  <a:srgbClr val="002D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PORTFOLIO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D79F73C-C4B7-D7B4-843F-D5215A76BC8E}"/>
              </a:ext>
            </a:extLst>
          </p:cNvPr>
          <p:cNvSpPr txBox="1"/>
          <p:nvPr/>
        </p:nvSpPr>
        <p:spPr>
          <a:xfrm>
            <a:off x="5328745" y="1179323"/>
            <a:ext cx="567558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CO"/>
            </a:defPPr>
            <a:lvl1pPr algn="ctr"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Flexo Thin" panose="02000000000000000000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entury Gothic" panose="020B0502020202020204" pitchFamily="34" charset="0"/>
              </a:rPr>
              <a:t>At Naturmega, we offer a wide range of advanced lipid ingredients tailored to your product needs and clinical targets. All available in multiple chemical forms (EE, TG, </a:t>
            </a:r>
            <a:r>
              <a:rPr kumimoji="0" lang="en-US" sz="1800" i="0" u="none" strike="noStrike" kern="1200" cap="none" spc="0" normalizeH="0" baseline="0" noProof="0" err="1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entury Gothic" panose="020B0502020202020204" pitchFamily="34" charset="0"/>
              </a:rPr>
              <a:t>rTG</a:t>
            </a:r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entury Gothic" panose="020B0502020202020204" pitchFamily="34" charset="0"/>
              </a:rPr>
              <a:t>, FFA).</a:t>
            </a:r>
            <a:endParaRPr kumimoji="0" lang="es-CO" sz="1800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F52D928-4A25-224A-E972-97CE64997926}"/>
              </a:ext>
            </a:extLst>
          </p:cNvPr>
          <p:cNvSpPr txBox="1"/>
          <p:nvPr/>
        </p:nvSpPr>
        <p:spPr>
          <a:xfrm>
            <a:off x="449890" y="4210232"/>
            <a:ext cx="2025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err="1">
                <a:ln>
                  <a:noFill/>
                </a:ln>
                <a:solidFill>
                  <a:srgbClr val="002D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Foundational</a:t>
            </a:r>
            <a:r>
              <a:rPr kumimoji="0" lang="es-MX" sz="1200" b="1" i="0" u="none" strike="noStrike" kern="1200" cap="none" spc="0" normalizeH="0" baseline="0" noProof="0">
                <a:ln>
                  <a:noFill/>
                </a:ln>
                <a:solidFill>
                  <a:srgbClr val="002D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s-MX" sz="1200" b="1" i="0" u="none" strike="noStrike" kern="1200" cap="none" spc="0" normalizeH="0" baseline="0" noProof="0" err="1">
                <a:ln>
                  <a:noFill/>
                </a:ln>
                <a:solidFill>
                  <a:srgbClr val="002D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Solutions</a:t>
            </a:r>
            <a:r>
              <a:rPr kumimoji="0" lang="es-MX" sz="1200" b="1" i="0" u="none" strike="noStrike" kern="1200" cap="none" spc="0" normalizeH="0" baseline="0" noProof="0">
                <a:ln>
                  <a:noFill/>
                </a:ln>
                <a:solidFill>
                  <a:srgbClr val="002D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- Medium </a:t>
            </a:r>
            <a:r>
              <a:rPr kumimoji="0" lang="es-MX" sz="1200" b="1" i="0" u="none" strike="noStrike" kern="1200" cap="none" spc="0" normalizeH="0" baseline="0" noProof="0" err="1">
                <a:ln>
                  <a:noFill/>
                </a:ln>
                <a:solidFill>
                  <a:srgbClr val="002D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Concentrates</a:t>
            </a:r>
            <a:endParaRPr kumimoji="0" lang="es-CO" sz="1600" b="1" i="0" u="none" strike="noStrike" kern="1200" cap="none" spc="0" normalizeH="0" baseline="0" noProof="0">
              <a:ln>
                <a:noFill/>
              </a:ln>
              <a:solidFill>
                <a:srgbClr val="002D7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70">
            <a:extLst>
              <a:ext uri="{FF2B5EF4-FFF2-40B4-BE49-F238E27FC236}">
                <a16:creationId xmlns:a16="http://schemas.microsoft.com/office/drawing/2014/main" id="{A769466C-D0F4-56E2-A5AE-0AD83214F3DE}"/>
              </a:ext>
            </a:extLst>
          </p:cNvPr>
          <p:cNvSpPr txBox="1"/>
          <p:nvPr/>
        </p:nvSpPr>
        <p:spPr>
          <a:xfrm>
            <a:off x="453833" y="4761936"/>
            <a:ext cx="1938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Flexo Thin" panose="02000000000000000000" pitchFamily="2" charset="0"/>
              </a:defRPr>
            </a:lvl1pPr>
          </a:lstStyle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entury Gothic" panose="020B0502020202020204" pitchFamily="34" charset="0"/>
              </a:rPr>
              <a:t>EPA + DHA: 50% to 70%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entury Gothic" panose="020B0502020202020204" pitchFamily="34" charset="0"/>
              </a:rPr>
              <a:t>Available in any ratio and format (EE, TG, FFA)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3F6411A-8325-B5DF-BEC0-7D319193F62D}"/>
              </a:ext>
            </a:extLst>
          </p:cNvPr>
          <p:cNvSpPr txBox="1"/>
          <p:nvPr/>
        </p:nvSpPr>
        <p:spPr>
          <a:xfrm>
            <a:off x="3145838" y="4218627"/>
            <a:ext cx="2474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rgbClr val="002D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Ultra-</a:t>
            </a:r>
            <a:r>
              <a:rPr kumimoji="0" lang="es-MX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D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Concentrated</a:t>
            </a: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rgbClr val="002D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Omega-3, </a:t>
            </a:r>
            <a:r>
              <a:rPr kumimoji="0" lang="es-MX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D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Engineered</a:t>
            </a: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rgbClr val="002D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s-MX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D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</a:t>
            </a: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rgbClr val="002D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s-MX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D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Sensory</a:t>
            </a: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rgbClr val="002D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Performance</a:t>
            </a:r>
          </a:p>
        </p:txBody>
      </p:sp>
      <p:sp>
        <p:nvSpPr>
          <p:cNvPr id="31" name="TextBox 70">
            <a:extLst>
              <a:ext uri="{FF2B5EF4-FFF2-40B4-BE49-F238E27FC236}">
                <a16:creationId xmlns:a16="http://schemas.microsoft.com/office/drawing/2014/main" id="{2A93C57D-A1A5-21EE-960E-42A32B694FA7}"/>
              </a:ext>
            </a:extLst>
          </p:cNvPr>
          <p:cNvSpPr txBox="1"/>
          <p:nvPr/>
        </p:nvSpPr>
        <p:spPr>
          <a:xfrm>
            <a:off x="3199267" y="4814686"/>
            <a:ext cx="247406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Flexo Thin" panose="02000000000000000000" pitchFamily="2" charset="0"/>
              </a:defRPr>
            </a:lvl1pPr>
          </a:lstStyle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</a:rPr>
              <a:t>Powered by Senses™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</a:rPr>
              <a:t>Designed to address taste, smell, and consumer compliance, without compromising potency.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</a:rPr>
              <a:t>EPA + DHA: 70–80% ultra-concentrates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</a:rPr>
              <a:t>Available today in EE format, optimized for sensory performance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</a:rPr>
              <a:t>Next generation TG format in development, maintaining the same purity and sensory focus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</a:rPr>
              <a:t>Produced using supercritical CO₂ fractionation for exceptional purity and consistency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2ABE89CD-3D26-D037-D835-B02B4C4351FD}"/>
              </a:ext>
            </a:extLst>
          </p:cNvPr>
          <p:cNvSpPr txBox="1"/>
          <p:nvPr/>
        </p:nvSpPr>
        <p:spPr>
          <a:xfrm>
            <a:off x="6091731" y="4093991"/>
            <a:ext cx="2354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D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Plant-Based Innovations - Refined Algae DHA Oils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Flexo Thin" panose="02000000000000000000" pitchFamily="2" charset="0"/>
              <a:ea typeface="+mn-ea"/>
              <a:cs typeface="+mn-cs"/>
            </a:endParaRPr>
          </a:p>
        </p:txBody>
      </p:sp>
      <p:sp>
        <p:nvSpPr>
          <p:cNvPr id="37" name="TextBox 70">
            <a:extLst>
              <a:ext uri="{FF2B5EF4-FFF2-40B4-BE49-F238E27FC236}">
                <a16:creationId xmlns:a16="http://schemas.microsoft.com/office/drawing/2014/main" id="{36F29F19-02A9-3705-9DE4-C2EBD2900079}"/>
              </a:ext>
            </a:extLst>
          </p:cNvPr>
          <p:cNvSpPr txBox="1"/>
          <p:nvPr/>
        </p:nvSpPr>
        <p:spPr>
          <a:xfrm>
            <a:off x="5971048" y="4680292"/>
            <a:ext cx="266845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Flexo Thin" panose="02000000000000000000" pitchFamily="2" charset="0"/>
              </a:defRPr>
            </a:lvl1pPr>
          </a:lstStyle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</a:rPr>
              <a:t>TG form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</a:rPr>
              <a:t>Ideal for plant-based and vegan formulations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</a:rPr>
              <a:t>DHA: 60% to 80%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</a:rPr>
              <a:t>rTG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</a:rPr>
              <a:t> form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</a:rPr>
              <a:t>Supercritical CO₂ extraction for superior purity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Flexo Heavy" panose="02000000000000000000" pitchFamily="2" charset="0"/>
              <a:ea typeface="+mn-ea"/>
              <a:cs typeface="+mn-cs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C10031EC-8077-6B11-C6ED-32FAA27AA67B}"/>
              </a:ext>
            </a:extLst>
          </p:cNvPr>
          <p:cNvSpPr txBox="1"/>
          <p:nvPr/>
        </p:nvSpPr>
        <p:spPr>
          <a:xfrm>
            <a:off x="9171683" y="3930939"/>
            <a:ext cx="2354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D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Clinical-Driven Lipid Innovation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D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Bonded phospholipid omega-3s designed to work in harmony with human biology.</a:t>
            </a:r>
            <a:endParaRPr kumimoji="0" lang="es-MX" sz="1200" b="1" i="0" u="none" strike="noStrike" kern="1200" cap="none" spc="0" normalizeH="0" baseline="0" noProof="0" dirty="0">
              <a:ln>
                <a:noFill/>
              </a:ln>
              <a:solidFill>
                <a:srgbClr val="002D7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3" name="TextBox 70">
            <a:extLst>
              <a:ext uri="{FF2B5EF4-FFF2-40B4-BE49-F238E27FC236}">
                <a16:creationId xmlns:a16="http://schemas.microsoft.com/office/drawing/2014/main" id="{89B40D1E-368C-B75B-ED08-6AD98078AD7B}"/>
              </a:ext>
            </a:extLst>
          </p:cNvPr>
          <p:cNvSpPr txBox="1"/>
          <p:nvPr/>
        </p:nvSpPr>
        <p:spPr>
          <a:xfrm>
            <a:off x="9111342" y="5050476"/>
            <a:ext cx="2804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Flexo Thin" panose="02000000000000000000" pitchFamily="2" charset="0"/>
              </a:defRPr>
            </a:lvl1pPr>
          </a:lstStyle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</a:rPr>
              <a:t>Patented Bonded Phospholipid Lipid (BPL-O3™) platform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</a:rPr>
              <a:t>Clinically supported enhanced absorption and cellular delivery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</a:rPr>
              <a:t>Designed for high-performance, differentiated formulations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</a:rPr>
              <a:t>A versatile platform to enable multiple health applications</a:t>
            </a:r>
          </a:p>
        </p:txBody>
      </p: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C42E28E2-CAA0-C314-B555-8EA65BBAC645}"/>
              </a:ext>
            </a:extLst>
          </p:cNvPr>
          <p:cNvCxnSpPr>
            <a:cxnSpLocks/>
          </p:cNvCxnSpPr>
          <p:nvPr/>
        </p:nvCxnSpPr>
        <p:spPr>
          <a:xfrm>
            <a:off x="5139559" y="568675"/>
            <a:ext cx="0" cy="1332207"/>
          </a:xfrm>
          <a:prstGeom prst="line">
            <a:avLst/>
          </a:prstGeom>
          <a:ln w="38100">
            <a:solidFill>
              <a:srgbClr val="002D77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5" name="Gráfico 44">
            <a:extLst>
              <a:ext uri="{FF2B5EF4-FFF2-40B4-BE49-F238E27FC236}">
                <a16:creationId xmlns:a16="http://schemas.microsoft.com/office/drawing/2014/main" id="{C479A046-F1C1-EF44-7A14-B17487BED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2557" y="509408"/>
            <a:ext cx="2613420" cy="1332207"/>
          </a:xfrm>
          <a:prstGeom prst="rect">
            <a:avLst/>
          </a:prstGeom>
        </p:spPr>
      </p:pic>
      <p:pic>
        <p:nvPicPr>
          <p:cNvPr id="47" name="Gráfico 46">
            <a:extLst>
              <a:ext uri="{FF2B5EF4-FFF2-40B4-BE49-F238E27FC236}">
                <a16:creationId xmlns:a16="http://schemas.microsoft.com/office/drawing/2014/main" id="{71086450-A296-F18E-355C-F3134088FB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7915" y="2664036"/>
            <a:ext cx="1109662" cy="1109662"/>
          </a:xfrm>
          <a:prstGeom prst="rect">
            <a:avLst/>
          </a:prstGeom>
        </p:spPr>
      </p:pic>
      <p:pic>
        <p:nvPicPr>
          <p:cNvPr id="49" name="Gráfico 48">
            <a:extLst>
              <a:ext uri="{FF2B5EF4-FFF2-40B4-BE49-F238E27FC236}">
                <a16:creationId xmlns:a16="http://schemas.microsoft.com/office/drawing/2014/main" id="{A9EA39A1-5889-EE75-96EE-A7C3F85779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22031" y="2683220"/>
            <a:ext cx="1517528" cy="1143205"/>
          </a:xfrm>
          <a:prstGeom prst="rect">
            <a:avLst/>
          </a:prstGeom>
        </p:spPr>
      </p:pic>
      <p:pic>
        <p:nvPicPr>
          <p:cNvPr id="51" name="Gráfico 50">
            <a:extLst>
              <a:ext uri="{FF2B5EF4-FFF2-40B4-BE49-F238E27FC236}">
                <a16:creationId xmlns:a16="http://schemas.microsoft.com/office/drawing/2014/main" id="{B6F44D95-AA4E-456C-BACD-9BB175BFEC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94235" y="2640388"/>
            <a:ext cx="1447696" cy="1111890"/>
          </a:xfrm>
          <a:prstGeom prst="rect">
            <a:avLst/>
          </a:prstGeom>
        </p:spPr>
      </p:pic>
      <p:pic>
        <p:nvPicPr>
          <p:cNvPr id="53" name="Gráfico 52">
            <a:extLst>
              <a:ext uri="{FF2B5EF4-FFF2-40B4-BE49-F238E27FC236}">
                <a16:creationId xmlns:a16="http://schemas.microsoft.com/office/drawing/2014/main" id="{41E707A8-867E-1D0B-1B12-CE9C8DD103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77470" y="3207519"/>
            <a:ext cx="1822804" cy="618906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F1EAA37D-C329-6E7F-6352-D4F65332EE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65489" y="3815430"/>
            <a:ext cx="1036354" cy="3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99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69B6A1E-DAD8-9ED0-7F1D-956BB8ECC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24"/>
          <a:stretch>
            <a:fillRect/>
          </a:stretch>
        </p:blipFill>
        <p:spPr>
          <a:xfrm rot="16200000">
            <a:off x="-949782" y="840777"/>
            <a:ext cx="6857204" cy="5073686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21EACA23-6F15-F86D-8705-60F33E483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04325">
            <a:off x="-2450202" y="-1925937"/>
            <a:ext cx="5302786" cy="4087197"/>
          </a:xfrm>
          <a:prstGeom prst="rect">
            <a:avLst/>
          </a:prstGeom>
        </p:spPr>
      </p:pic>
      <p:sp>
        <p:nvSpPr>
          <p:cNvPr id="5" name="CuadroTexto 23">
            <a:extLst>
              <a:ext uri="{FF2B5EF4-FFF2-40B4-BE49-F238E27FC236}">
                <a16:creationId xmlns:a16="http://schemas.microsoft.com/office/drawing/2014/main" id="{213C9AD7-366B-FA19-54A5-0CBE1763BCF3}"/>
              </a:ext>
            </a:extLst>
          </p:cNvPr>
          <p:cNvSpPr txBox="1"/>
          <p:nvPr/>
        </p:nvSpPr>
        <p:spPr>
          <a:xfrm>
            <a:off x="2536842" y="470058"/>
            <a:ext cx="479576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err="1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EssentiOmega</a:t>
            </a:r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Nova™ Senses </a:t>
            </a:r>
          </a:p>
          <a:p>
            <a:r>
              <a:rPr lang="en-US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– The New Standard in Ethyl Ester Purity</a:t>
            </a:r>
          </a:p>
          <a:p>
            <a:endParaRPr lang="en-US" sz="2400" b="1">
              <a:solidFill>
                <a:schemeClr val="bg1">
                  <a:lumMod val="6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1600">
                <a:solidFill>
                  <a:srgbClr val="002D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next-generation EE fish oil engineered for exceptional sensory quality — cleaner color, superior odor profile, and enhanced oxidative stability.</a:t>
            </a:r>
            <a:endParaRPr lang="es-CO" sz="1600">
              <a:solidFill>
                <a:srgbClr val="002D7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CDC244A-3BC9-133B-D8D7-9A06DA136CA6}"/>
              </a:ext>
            </a:extLst>
          </p:cNvPr>
          <p:cNvSpPr txBox="1"/>
          <p:nvPr/>
        </p:nvSpPr>
        <p:spPr>
          <a:xfrm>
            <a:off x="1809971" y="2894860"/>
            <a:ext cx="6527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Designed for CDMOs and premium brands that require outstanding clarity, purity, and consistency in </a:t>
            </a:r>
            <a:r>
              <a:rPr lang="en-US" sz="140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softgel</a:t>
            </a:r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manufacturing.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AE963E1-C30C-B6F2-5FD3-9EA323FA3639}"/>
              </a:ext>
            </a:extLst>
          </p:cNvPr>
          <p:cNvSpPr txBox="1"/>
          <p:nvPr/>
        </p:nvSpPr>
        <p:spPr>
          <a:xfrm>
            <a:off x="2684381" y="4357162"/>
            <a:ext cx="351612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latin typeface="Century Gothic" panose="020B0502020202020204" pitchFamily="34" charset="0"/>
              </a:rPr>
              <a:t>Color:</a:t>
            </a:r>
            <a:r>
              <a:rPr lang="en-US" sz="1400">
                <a:latin typeface="Century Gothic" panose="020B0502020202020204" pitchFamily="34" charset="0"/>
              </a:rPr>
              <a:t> exceptionally clear appearance for high-quality </a:t>
            </a:r>
            <a:r>
              <a:rPr lang="en-US" sz="1400" err="1">
                <a:latin typeface="Century Gothic" panose="020B0502020202020204" pitchFamily="34" charset="0"/>
              </a:rPr>
              <a:t>softgels</a:t>
            </a:r>
            <a:br>
              <a:rPr lang="en-US" sz="1400">
                <a:latin typeface="Century Gothic" panose="020B0502020202020204" pitchFamily="34" charset="0"/>
              </a:rPr>
            </a:br>
            <a:r>
              <a:rPr lang="en-US" sz="1400" b="1">
                <a:latin typeface="Century Gothic" panose="020B0502020202020204" pitchFamily="34" charset="0"/>
              </a:rPr>
              <a:t>Odor:</a:t>
            </a:r>
            <a:r>
              <a:rPr lang="en-US" sz="1400">
                <a:latin typeface="Century Gothic" panose="020B0502020202020204" pitchFamily="34" charset="0"/>
              </a:rPr>
              <a:t> low-odor profile with reduced volatile compounds</a:t>
            </a:r>
            <a:br>
              <a:rPr lang="en-US" sz="1400">
                <a:latin typeface="Century Gothic" panose="020B0502020202020204" pitchFamily="34" charset="0"/>
              </a:rPr>
            </a:br>
            <a:r>
              <a:rPr lang="en-US" sz="1400" b="1">
                <a:latin typeface="Century Gothic" panose="020B0502020202020204" pitchFamily="34" charset="0"/>
              </a:rPr>
              <a:t>Taste:</a:t>
            </a:r>
            <a:r>
              <a:rPr lang="en-US" sz="1400">
                <a:latin typeface="Century Gothic" panose="020B0502020202020204" pitchFamily="34" charset="0"/>
              </a:rPr>
              <a:t> neutral sensory profile suitable for advanced delivery systems</a:t>
            </a:r>
            <a:br>
              <a:rPr lang="en-US" sz="1400">
                <a:latin typeface="Century Gothic" panose="020B0502020202020204" pitchFamily="34" charset="0"/>
              </a:rPr>
            </a:br>
            <a:r>
              <a:rPr lang="en-US" sz="1400" b="1">
                <a:latin typeface="Century Gothic" panose="020B0502020202020204" pitchFamily="34" charset="0"/>
              </a:rPr>
              <a:t>Oxidative Stability:</a:t>
            </a:r>
            <a:r>
              <a:rPr lang="en-US" sz="1400">
                <a:latin typeface="Century Gothic" panose="020B0502020202020204" pitchFamily="34" charset="0"/>
              </a:rPr>
              <a:t> optimized parameters for extended shelf life</a:t>
            </a:r>
            <a:endParaRPr lang="es-CO" sz="1400">
              <a:latin typeface="Century Gothic" panose="020B0502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C27E8F1-312B-E0BF-40A8-205A7D2648C0}"/>
              </a:ext>
            </a:extLst>
          </p:cNvPr>
          <p:cNvSpPr txBox="1"/>
          <p:nvPr/>
        </p:nvSpPr>
        <p:spPr>
          <a:xfrm>
            <a:off x="6934613" y="3778159"/>
            <a:ext cx="32197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err="1">
                <a:solidFill>
                  <a:srgbClr val="5477AD"/>
                </a:solidFill>
              </a:rPr>
              <a:t>Technology</a:t>
            </a:r>
            <a:r>
              <a:rPr lang="es-CO" b="1">
                <a:solidFill>
                  <a:srgbClr val="5477AD"/>
                </a:solidFill>
              </a:rPr>
              <a:t> &amp; </a:t>
            </a:r>
            <a:r>
              <a:rPr lang="es-CO" b="1" err="1">
                <a:solidFill>
                  <a:srgbClr val="5477AD"/>
                </a:solidFill>
              </a:rPr>
              <a:t>Differentiators</a:t>
            </a:r>
            <a:endParaRPr lang="es-CO" b="1">
              <a:solidFill>
                <a:srgbClr val="5477AD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59F3497-1510-EB3C-5B09-C0DFD3A94E42}"/>
              </a:ext>
            </a:extLst>
          </p:cNvPr>
          <p:cNvSpPr txBox="1"/>
          <p:nvPr/>
        </p:nvSpPr>
        <p:spPr>
          <a:xfrm>
            <a:off x="6962840" y="4357162"/>
            <a:ext cx="35437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CO" sz="1600" err="1">
                <a:solidFill>
                  <a:srgbClr val="58595B"/>
                </a:solidFill>
              </a:rPr>
              <a:t>EssentiOmega</a:t>
            </a:r>
            <a:r>
              <a:rPr lang="es-CO" sz="1600">
                <a:solidFill>
                  <a:srgbClr val="58595B"/>
                </a:solidFill>
              </a:rPr>
              <a:t> Nova™ </a:t>
            </a:r>
            <a:r>
              <a:rPr lang="es-CO" sz="1600" err="1">
                <a:solidFill>
                  <a:srgbClr val="58595B"/>
                </a:solidFill>
              </a:rPr>
              <a:t>Senses</a:t>
            </a:r>
            <a:r>
              <a:rPr lang="es-CO" sz="1600">
                <a:solidFill>
                  <a:srgbClr val="58595B"/>
                </a:solidFill>
              </a:rPr>
              <a:t> </a:t>
            </a:r>
            <a:r>
              <a:rPr lang="es-CO" sz="1600" err="1">
                <a:solidFill>
                  <a:srgbClr val="58595B"/>
                </a:solidFill>
              </a:rPr>
              <a:t>is</a:t>
            </a:r>
            <a:r>
              <a:rPr lang="es-CO" sz="1600">
                <a:solidFill>
                  <a:srgbClr val="58595B"/>
                </a:solidFill>
              </a:rPr>
              <a:t> </a:t>
            </a:r>
            <a:r>
              <a:rPr lang="es-CO" sz="1600" err="1">
                <a:solidFill>
                  <a:srgbClr val="58595B"/>
                </a:solidFill>
              </a:rPr>
              <a:t>produced</a:t>
            </a:r>
            <a:r>
              <a:rPr lang="es-CO" sz="1600">
                <a:solidFill>
                  <a:srgbClr val="58595B"/>
                </a:solidFill>
              </a:rPr>
              <a:t> </a:t>
            </a:r>
            <a:r>
              <a:rPr lang="es-CO" sz="1600" err="1">
                <a:solidFill>
                  <a:srgbClr val="58595B"/>
                </a:solidFill>
              </a:rPr>
              <a:t>using</a:t>
            </a:r>
            <a:r>
              <a:rPr lang="es-CO" sz="1600">
                <a:solidFill>
                  <a:srgbClr val="58595B"/>
                </a:solidFill>
              </a:rPr>
              <a:t> </a:t>
            </a:r>
            <a:r>
              <a:rPr lang="es-CO" sz="1600" err="1">
                <a:solidFill>
                  <a:srgbClr val="58595B"/>
                </a:solidFill>
              </a:rPr>
              <a:t>Naturmega’s</a:t>
            </a:r>
            <a:r>
              <a:rPr lang="es-CO" sz="1600">
                <a:solidFill>
                  <a:srgbClr val="58595B"/>
                </a:solidFill>
              </a:rPr>
              <a:t> </a:t>
            </a:r>
            <a:r>
              <a:rPr lang="es-CO" sz="1600" err="1">
                <a:solidFill>
                  <a:srgbClr val="58595B"/>
                </a:solidFill>
              </a:rPr>
              <a:t>supercritical</a:t>
            </a:r>
            <a:r>
              <a:rPr lang="es-CO" sz="1600">
                <a:solidFill>
                  <a:srgbClr val="58595B"/>
                </a:solidFill>
              </a:rPr>
              <a:t> CO₂ </a:t>
            </a:r>
            <a:r>
              <a:rPr lang="es-CO" sz="1600" err="1">
                <a:solidFill>
                  <a:srgbClr val="58595B"/>
                </a:solidFill>
              </a:rPr>
              <a:t>technology</a:t>
            </a:r>
            <a:r>
              <a:rPr lang="es-CO" sz="1600">
                <a:solidFill>
                  <a:srgbClr val="58595B"/>
                </a:solidFill>
              </a:rPr>
              <a:t>, </a:t>
            </a:r>
            <a:r>
              <a:rPr lang="es-CO" sz="1600" err="1">
                <a:solidFill>
                  <a:srgbClr val="58595B"/>
                </a:solidFill>
              </a:rPr>
              <a:t>delivering</a:t>
            </a:r>
            <a:r>
              <a:rPr lang="es-CO" sz="1600">
                <a:solidFill>
                  <a:srgbClr val="58595B"/>
                </a:solidFill>
              </a:rPr>
              <a:t> </a:t>
            </a:r>
            <a:r>
              <a:rPr lang="es-CO" sz="1600" err="1">
                <a:solidFill>
                  <a:srgbClr val="58595B"/>
                </a:solidFill>
              </a:rPr>
              <a:t>ultra-pure</a:t>
            </a:r>
            <a:r>
              <a:rPr lang="es-CO" sz="1600">
                <a:solidFill>
                  <a:srgbClr val="58595B"/>
                </a:solidFill>
              </a:rPr>
              <a:t> EPA/DHA </a:t>
            </a:r>
            <a:r>
              <a:rPr lang="es-CO" sz="1600" err="1">
                <a:solidFill>
                  <a:srgbClr val="58595B"/>
                </a:solidFill>
              </a:rPr>
              <a:t>ethyl</a:t>
            </a:r>
            <a:r>
              <a:rPr lang="es-CO" sz="1600">
                <a:solidFill>
                  <a:srgbClr val="58595B"/>
                </a:solidFill>
              </a:rPr>
              <a:t> </a:t>
            </a:r>
            <a:r>
              <a:rPr lang="es-CO" sz="1600" err="1">
                <a:solidFill>
                  <a:srgbClr val="58595B"/>
                </a:solidFill>
              </a:rPr>
              <a:t>esters</a:t>
            </a:r>
            <a:r>
              <a:rPr lang="es-CO" sz="1600">
                <a:solidFill>
                  <a:srgbClr val="58595B"/>
                </a:solidFill>
              </a:rPr>
              <a:t> </a:t>
            </a:r>
            <a:r>
              <a:rPr lang="es-CO" sz="1600" err="1">
                <a:solidFill>
                  <a:srgbClr val="58595B"/>
                </a:solidFill>
              </a:rPr>
              <a:t>with</a:t>
            </a:r>
            <a:r>
              <a:rPr lang="es-CO" sz="1600">
                <a:solidFill>
                  <a:srgbClr val="58595B"/>
                </a:solidFill>
              </a:rPr>
              <a:t> </a:t>
            </a:r>
            <a:r>
              <a:rPr lang="es-CO" sz="1600" err="1">
                <a:solidFill>
                  <a:srgbClr val="58595B"/>
                </a:solidFill>
              </a:rPr>
              <a:t>refined</a:t>
            </a:r>
            <a:r>
              <a:rPr lang="es-CO" sz="1600">
                <a:solidFill>
                  <a:srgbClr val="58595B"/>
                </a:solidFill>
              </a:rPr>
              <a:t> </a:t>
            </a:r>
            <a:r>
              <a:rPr lang="es-CO" sz="1600" err="1">
                <a:solidFill>
                  <a:srgbClr val="58595B"/>
                </a:solidFill>
              </a:rPr>
              <a:t>sensory</a:t>
            </a:r>
            <a:r>
              <a:rPr lang="es-CO" sz="1600">
                <a:solidFill>
                  <a:srgbClr val="58595B"/>
                </a:solidFill>
              </a:rPr>
              <a:t> performance and </a:t>
            </a:r>
            <a:r>
              <a:rPr lang="es-CO" sz="1600" err="1">
                <a:solidFill>
                  <a:srgbClr val="58595B"/>
                </a:solidFill>
              </a:rPr>
              <a:t>batch-to-batch</a:t>
            </a:r>
            <a:r>
              <a:rPr lang="es-CO" sz="1600">
                <a:solidFill>
                  <a:srgbClr val="58595B"/>
                </a:solidFill>
              </a:rPr>
              <a:t> </a:t>
            </a:r>
            <a:r>
              <a:rPr lang="es-CO" sz="1600" err="1">
                <a:solidFill>
                  <a:srgbClr val="58595B"/>
                </a:solidFill>
              </a:rPr>
              <a:t>consistency</a:t>
            </a:r>
            <a:r>
              <a:rPr lang="es-CO" sz="1600">
                <a:solidFill>
                  <a:srgbClr val="58595B"/>
                </a:solidFill>
              </a:rPr>
              <a:t>.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C7382946-BF70-225F-D2CF-F1A6D09812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5577" y="1047507"/>
            <a:ext cx="1637370" cy="623760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BF3C2687-180E-31B3-718A-9D620AA1A793}"/>
              </a:ext>
            </a:extLst>
          </p:cNvPr>
          <p:cNvSpPr/>
          <p:nvPr/>
        </p:nvSpPr>
        <p:spPr>
          <a:xfrm>
            <a:off x="1889759" y="3657600"/>
            <a:ext cx="4718797" cy="2908663"/>
          </a:xfrm>
          <a:prstGeom prst="roundRect">
            <a:avLst>
              <a:gd name="adj" fmla="val 7386"/>
            </a:avLst>
          </a:prstGeom>
          <a:noFill/>
          <a:ln>
            <a:solidFill>
              <a:srgbClr val="E0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768DF8-72DD-E091-6C4D-DD55D2FCB12B}"/>
              </a:ext>
            </a:extLst>
          </p:cNvPr>
          <p:cNvSpPr txBox="1"/>
          <p:nvPr/>
        </p:nvSpPr>
        <p:spPr>
          <a:xfrm>
            <a:off x="2037652" y="3778159"/>
            <a:ext cx="38034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5477AD"/>
                </a:solidFill>
              </a:rPr>
              <a:t>Key Sensory Attributes</a:t>
            </a:r>
          </a:p>
        </p:txBody>
      </p:sp>
      <p:sp>
        <p:nvSpPr>
          <p:cNvPr id="14" name="Gráfico 10">
            <a:extLst>
              <a:ext uri="{FF2B5EF4-FFF2-40B4-BE49-F238E27FC236}">
                <a16:creationId xmlns:a16="http://schemas.microsoft.com/office/drawing/2014/main" id="{1723EE32-5828-02B8-3516-89417A52ADB1}"/>
              </a:ext>
            </a:extLst>
          </p:cNvPr>
          <p:cNvSpPr/>
          <p:nvPr/>
        </p:nvSpPr>
        <p:spPr>
          <a:xfrm>
            <a:off x="2276328" y="4357163"/>
            <a:ext cx="230799" cy="307588"/>
          </a:xfrm>
          <a:custGeom>
            <a:avLst/>
            <a:gdLst>
              <a:gd name="csX0" fmla="*/ 178158 w 354446"/>
              <a:gd name="csY0" fmla="*/ 0 h 472375"/>
              <a:gd name="csX1" fmla="*/ 290152 w 354446"/>
              <a:gd name="csY1" fmla="*/ 134755 h 472375"/>
              <a:gd name="csX2" fmla="*/ 324657 w 354446"/>
              <a:gd name="csY2" fmla="*/ 397857 h 472375"/>
              <a:gd name="csX3" fmla="*/ 24647 w 354446"/>
              <a:gd name="csY3" fmla="*/ 390105 h 472375"/>
              <a:gd name="csX4" fmla="*/ 48271 w 354446"/>
              <a:gd name="csY4" fmla="*/ 160215 h 472375"/>
              <a:gd name="csX5" fmla="*/ 176310 w 354446"/>
              <a:gd name="csY5" fmla="*/ 0 h 472375"/>
              <a:gd name="csX6" fmla="*/ 178158 w 354446"/>
              <a:gd name="csY6" fmla="*/ 0 h 472375"/>
              <a:gd name="csX7" fmla="*/ 177234 w 354446"/>
              <a:gd name="csY7" fmla="*/ 413261 h 472375"/>
              <a:gd name="csX8" fmla="*/ 177234 w 354446"/>
              <a:gd name="csY8" fmla="*/ 89479 h 472375"/>
              <a:gd name="csX9" fmla="*/ 79289 w 354446"/>
              <a:gd name="csY9" fmla="*/ 230913 h 472375"/>
              <a:gd name="csX10" fmla="*/ 113301 w 354446"/>
              <a:gd name="csY10" fmla="*/ 395552 h 472375"/>
              <a:gd name="csX11" fmla="*/ 177234 w 354446"/>
              <a:gd name="csY11" fmla="*/ 413261 h 4723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54446" h="472375">
                <a:moveTo>
                  <a:pt x="178158" y="0"/>
                </a:moveTo>
                <a:cubicBezTo>
                  <a:pt x="218923" y="41640"/>
                  <a:pt x="257914" y="86066"/>
                  <a:pt x="290152" y="134755"/>
                </a:cubicBezTo>
                <a:cubicBezTo>
                  <a:pt x="342033" y="213106"/>
                  <a:pt x="385780" y="310928"/>
                  <a:pt x="324657" y="397857"/>
                </a:cubicBezTo>
                <a:cubicBezTo>
                  <a:pt x="252763" y="500103"/>
                  <a:pt x="90503" y="496763"/>
                  <a:pt x="24647" y="390105"/>
                </a:cubicBezTo>
                <a:cubicBezTo>
                  <a:pt x="-22995" y="312949"/>
                  <a:pt x="5891" y="231554"/>
                  <a:pt x="48271" y="160215"/>
                </a:cubicBezTo>
                <a:cubicBezTo>
                  <a:pt x="83170" y="101470"/>
                  <a:pt x="128803" y="48751"/>
                  <a:pt x="176310" y="0"/>
                </a:cubicBezTo>
                <a:lnTo>
                  <a:pt x="178158" y="0"/>
                </a:lnTo>
                <a:close/>
                <a:moveTo>
                  <a:pt x="177234" y="413261"/>
                </a:moveTo>
                <a:lnTo>
                  <a:pt x="177234" y="89479"/>
                </a:lnTo>
                <a:cubicBezTo>
                  <a:pt x="140289" y="132031"/>
                  <a:pt x="103035" y="179402"/>
                  <a:pt x="79289" y="230913"/>
                </a:cubicBezTo>
                <a:cubicBezTo>
                  <a:pt x="50933" y="292406"/>
                  <a:pt x="48579" y="357239"/>
                  <a:pt x="113301" y="395552"/>
                </a:cubicBezTo>
                <a:cubicBezTo>
                  <a:pt x="132944" y="407185"/>
                  <a:pt x="154473" y="412299"/>
                  <a:pt x="177234" y="413261"/>
                </a:cubicBezTo>
                <a:close/>
              </a:path>
            </a:pathLst>
          </a:custGeom>
          <a:solidFill>
            <a:srgbClr val="5477AD"/>
          </a:solidFill>
          <a:ln w="1224" cap="flat">
            <a:solidFill>
              <a:srgbClr val="5477AD"/>
            </a:solidFill>
            <a:prstDash val="solid"/>
            <a:miter/>
          </a:ln>
        </p:spPr>
        <p:txBody>
          <a:bodyPr/>
          <a:lstStyle/>
          <a:p>
            <a:endParaRPr lang="es-CO"/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1538E446-E1BB-2109-6366-09039EF8E9DE}"/>
              </a:ext>
            </a:extLst>
          </p:cNvPr>
          <p:cNvGrpSpPr/>
          <p:nvPr/>
        </p:nvGrpSpPr>
        <p:grpSpPr>
          <a:xfrm>
            <a:off x="2274431" y="4834757"/>
            <a:ext cx="278706" cy="278843"/>
            <a:chOff x="2110747" y="4857893"/>
            <a:chExt cx="505563" cy="505811"/>
          </a:xfrm>
        </p:grpSpPr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8507AA36-AF48-EFE2-2AF0-BCE81A25E685}"/>
                </a:ext>
              </a:extLst>
            </p:cNvPr>
            <p:cNvSpPr/>
            <p:nvPr/>
          </p:nvSpPr>
          <p:spPr>
            <a:xfrm>
              <a:off x="2110747" y="4857893"/>
              <a:ext cx="505563" cy="505811"/>
            </a:xfrm>
            <a:custGeom>
              <a:avLst/>
              <a:gdLst>
                <a:gd name="csX0" fmla="*/ 333657 w 505563"/>
                <a:gd name="csY0" fmla="*/ 189889 h 505811"/>
                <a:gd name="csX1" fmla="*/ 442409 w 505563"/>
                <a:gd name="csY1" fmla="*/ 128619 h 505811"/>
                <a:gd name="csX2" fmla="*/ 428632 w 505563"/>
                <a:gd name="csY2" fmla="*/ 109293 h 505811"/>
                <a:gd name="csX3" fmla="*/ 409682 w 505563"/>
                <a:gd name="csY3" fmla="*/ 85646 h 505811"/>
                <a:gd name="csX4" fmla="*/ 432477 w 505563"/>
                <a:gd name="csY4" fmla="*/ 74199 h 505811"/>
                <a:gd name="csX5" fmla="*/ 504907 w 505563"/>
                <a:gd name="csY5" fmla="*/ 231784 h 505811"/>
                <a:gd name="csX6" fmla="*/ 108802 w 505563"/>
                <a:gd name="csY6" fmla="*/ 460385 h 505811"/>
                <a:gd name="csX7" fmla="*/ 181457 w 505563"/>
                <a:gd name="csY7" fmla="*/ 9546 h 505811"/>
                <a:gd name="csX8" fmla="*/ 343727 w 505563"/>
                <a:gd name="csY8" fmla="*/ 16686 h 505811"/>
                <a:gd name="csX9" fmla="*/ 339268 w 505563"/>
                <a:gd name="csY9" fmla="*/ 41196 h 505811"/>
                <a:gd name="csX10" fmla="*/ 294968 w 505563"/>
                <a:gd name="csY10" fmla="*/ 29185 h 505811"/>
                <a:gd name="csX11" fmla="*/ 85506 w 505563"/>
                <a:gd name="csY11" fmla="*/ 98609 h 505811"/>
                <a:gd name="csX12" fmla="*/ 48746 w 505563"/>
                <a:gd name="csY12" fmla="*/ 353549 h 505811"/>
                <a:gd name="csX13" fmla="*/ 167392 w 505563"/>
                <a:gd name="csY13" fmla="*/ 287369 h 505811"/>
                <a:gd name="csX14" fmla="*/ 133425 w 505563"/>
                <a:gd name="csY14" fmla="*/ 226975 h 505811"/>
                <a:gd name="csX15" fmla="*/ 140138 w 505563"/>
                <a:gd name="csY15" fmla="*/ 118248 h 505811"/>
                <a:gd name="csX16" fmla="*/ 165826 w 505563"/>
                <a:gd name="csY16" fmla="*/ 99574 h 505811"/>
                <a:gd name="csX17" fmla="*/ 158424 w 505563"/>
                <a:gd name="csY17" fmla="*/ 139039 h 505811"/>
                <a:gd name="csX18" fmla="*/ 160491 w 505563"/>
                <a:gd name="csY18" fmla="*/ 223656 h 505811"/>
                <a:gd name="csX19" fmla="*/ 189911 w 505563"/>
                <a:gd name="csY19" fmla="*/ 273629 h 505811"/>
                <a:gd name="csX20" fmla="*/ 236140 w 505563"/>
                <a:gd name="csY20" fmla="*/ 247353 h 505811"/>
                <a:gd name="csX21" fmla="*/ 220785 w 505563"/>
                <a:gd name="csY21" fmla="*/ 215853 h 505811"/>
                <a:gd name="csX22" fmla="*/ 235614 w 505563"/>
                <a:gd name="csY22" fmla="*/ 112474 h 505811"/>
                <a:gd name="csX23" fmla="*/ 261690 w 505563"/>
                <a:gd name="csY23" fmla="*/ 102442 h 505811"/>
                <a:gd name="csX24" fmla="*/ 248928 w 505563"/>
                <a:gd name="csY24" fmla="*/ 142045 h 505811"/>
                <a:gd name="csX25" fmla="*/ 257407 w 505563"/>
                <a:gd name="csY25" fmla="*/ 233625 h 505811"/>
                <a:gd name="csX26" fmla="*/ 309810 w 505563"/>
                <a:gd name="csY26" fmla="*/ 204756 h 505811"/>
                <a:gd name="csX27" fmla="*/ 322986 w 505563"/>
                <a:gd name="csY27" fmla="*/ 119839 h 505811"/>
                <a:gd name="csX28" fmla="*/ 348298 w 505563"/>
                <a:gd name="csY28" fmla="*/ 99574 h 505811"/>
                <a:gd name="csX29" fmla="*/ 342174 w 505563"/>
                <a:gd name="csY29" fmla="*/ 139027 h 505811"/>
                <a:gd name="csX30" fmla="*/ 333632 w 505563"/>
                <a:gd name="csY30" fmla="*/ 166744 h 505811"/>
                <a:gd name="csX31" fmla="*/ 333632 w 505563"/>
                <a:gd name="csY31" fmla="*/ 189864 h 505811"/>
                <a:gd name="csX32" fmla="*/ 456061 w 505563"/>
                <a:gd name="csY32" fmla="*/ 151226 h 505811"/>
                <a:gd name="csX33" fmla="*/ 341260 w 505563"/>
                <a:gd name="csY33" fmla="*/ 216893 h 505811"/>
                <a:gd name="csX34" fmla="*/ 363416 w 505563"/>
                <a:gd name="csY34" fmla="*/ 252012 h 505811"/>
                <a:gd name="csX35" fmla="*/ 361675 w 505563"/>
                <a:gd name="csY35" fmla="*/ 381041 h 505811"/>
                <a:gd name="csX36" fmla="*/ 337778 w 505563"/>
                <a:gd name="csY36" fmla="*/ 393891 h 505811"/>
                <a:gd name="csX37" fmla="*/ 340909 w 505563"/>
                <a:gd name="csY37" fmla="*/ 365272 h 505811"/>
                <a:gd name="csX38" fmla="*/ 348361 w 505563"/>
                <a:gd name="csY38" fmla="*/ 279566 h 505811"/>
                <a:gd name="csX39" fmla="*/ 317964 w 505563"/>
                <a:gd name="csY39" fmla="*/ 229818 h 505811"/>
                <a:gd name="csX40" fmla="*/ 273752 w 505563"/>
                <a:gd name="csY40" fmla="*/ 255644 h 505811"/>
                <a:gd name="csX41" fmla="*/ 278874 w 505563"/>
                <a:gd name="csY41" fmla="*/ 364496 h 505811"/>
                <a:gd name="csX42" fmla="*/ 260375 w 505563"/>
                <a:gd name="csY42" fmla="*/ 393503 h 505811"/>
                <a:gd name="csX43" fmla="*/ 239822 w 505563"/>
                <a:gd name="csY43" fmla="*/ 384272 h 505811"/>
                <a:gd name="csX44" fmla="*/ 250118 w 505563"/>
                <a:gd name="csY44" fmla="*/ 363256 h 505811"/>
                <a:gd name="csX45" fmla="*/ 250456 w 505563"/>
                <a:gd name="csY45" fmla="*/ 268670 h 505811"/>
                <a:gd name="csX46" fmla="*/ 196775 w 505563"/>
                <a:gd name="csY46" fmla="*/ 299856 h 505811"/>
                <a:gd name="csX47" fmla="*/ 181370 w 505563"/>
                <a:gd name="csY47" fmla="*/ 375756 h 505811"/>
                <a:gd name="csX48" fmla="*/ 153227 w 505563"/>
                <a:gd name="csY48" fmla="*/ 393465 h 505811"/>
                <a:gd name="csX49" fmla="*/ 160566 w 505563"/>
                <a:gd name="csY49" fmla="*/ 359937 h 505811"/>
                <a:gd name="csX50" fmla="*/ 171162 w 505563"/>
                <a:gd name="csY50" fmla="*/ 314911 h 505811"/>
                <a:gd name="csX51" fmla="*/ 62423 w 505563"/>
                <a:gd name="csY51" fmla="*/ 376770 h 505811"/>
                <a:gd name="csX52" fmla="*/ 231806 w 505563"/>
                <a:gd name="csY52" fmla="*/ 478646 h 505811"/>
                <a:gd name="csX53" fmla="*/ 466193 w 505563"/>
                <a:gd name="csY53" fmla="*/ 175511 h 505811"/>
                <a:gd name="csX54" fmla="*/ 456073 w 505563"/>
                <a:gd name="csY54" fmla="*/ 151251 h 5058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</a:cxnLst>
              <a:rect l="l" t="t" r="r" b="b"/>
              <a:pathLst>
                <a:path w="505563" h="505811">
                  <a:moveTo>
                    <a:pt x="333657" y="189889"/>
                  </a:moveTo>
                  <a:lnTo>
                    <a:pt x="442409" y="128619"/>
                  </a:lnTo>
                  <a:cubicBezTo>
                    <a:pt x="437988" y="122118"/>
                    <a:pt x="433592" y="115405"/>
                    <a:pt x="428632" y="109293"/>
                  </a:cubicBezTo>
                  <a:cubicBezTo>
                    <a:pt x="423672" y="103181"/>
                    <a:pt x="411185" y="92297"/>
                    <a:pt x="409682" y="85646"/>
                  </a:cubicBezTo>
                  <a:cubicBezTo>
                    <a:pt x="406689" y="72420"/>
                    <a:pt x="422144" y="64981"/>
                    <a:pt x="432477" y="74199"/>
                  </a:cubicBezTo>
                  <a:cubicBezTo>
                    <a:pt x="471391" y="108905"/>
                    <a:pt x="501338" y="180320"/>
                    <a:pt x="504907" y="231784"/>
                  </a:cubicBezTo>
                  <a:cubicBezTo>
                    <a:pt x="519586" y="443664"/>
                    <a:pt x="285124" y="582012"/>
                    <a:pt x="108802" y="460385"/>
                  </a:cubicBezTo>
                  <a:cubicBezTo>
                    <a:pt x="-66093" y="339747"/>
                    <a:pt x="-21668" y="68400"/>
                    <a:pt x="181457" y="9546"/>
                  </a:cubicBezTo>
                  <a:cubicBezTo>
                    <a:pt x="224655" y="-2966"/>
                    <a:pt x="303498" y="-5633"/>
                    <a:pt x="343727" y="16686"/>
                  </a:cubicBezTo>
                  <a:cubicBezTo>
                    <a:pt x="356414" y="23724"/>
                    <a:pt x="351129" y="40670"/>
                    <a:pt x="339268" y="41196"/>
                  </a:cubicBezTo>
                  <a:cubicBezTo>
                    <a:pt x="331065" y="41560"/>
                    <a:pt x="306090" y="31227"/>
                    <a:pt x="294968" y="29185"/>
                  </a:cubicBezTo>
                  <a:cubicBezTo>
                    <a:pt x="217704" y="14970"/>
                    <a:pt x="138673" y="41221"/>
                    <a:pt x="85506" y="98609"/>
                  </a:cubicBezTo>
                  <a:cubicBezTo>
                    <a:pt x="21930" y="167232"/>
                    <a:pt x="7840" y="269521"/>
                    <a:pt x="48746" y="353549"/>
                  </a:cubicBezTo>
                  <a:lnTo>
                    <a:pt x="167392" y="287369"/>
                  </a:lnTo>
                  <a:cubicBezTo>
                    <a:pt x="160792" y="264273"/>
                    <a:pt x="142581" y="248868"/>
                    <a:pt x="133425" y="226975"/>
                  </a:cubicBezTo>
                  <a:cubicBezTo>
                    <a:pt x="118546" y="191430"/>
                    <a:pt x="120550" y="151614"/>
                    <a:pt x="140138" y="118248"/>
                  </a:cubicBezTo>
                  <a:cubicBezTo>
                    <a:pt x="145311" y="109431"/>
                    <a:pt x="153853" y="94689"/>
                    <a:pt x="165826" y="99574"/>
                  </a:cubicBezTo>
                  <a:cubicBezTo>
                    <a:pt x="184739" y="107302"/>
                    <a:pt x="163008" y="129069"/>
                    <a:pt x="158424" y="139039"/>
                  </a:cubicBezTo>
                  <a:cubicBezTo>
                    <a:pt x="146100" y="165854"/>
                    <a:pt x="147027" y="197504"/>
                    <a:pt x="160491" y="223656"/>
                  </a:cubicBezTo>
                  <a:cubicBezTo>
                    <a:pt x="169271" y="240714"/>
                    <a:pt x="185114" y="254204"/>
                    <a:pt x="189911" y="273629"/>
                  </a:cubicBezTo>
                  <a:lnTo>
                    <a:pt x="236140" y="247353"/>
                  </a:lnTo>
                  <a:cubicBezTo>
                    <a:pt x="230040" y="237420"/>
                    <a:pt x="224267" y="227088"/>
                    <a:pt x="220785" y="215853"/>
                  </a:cubicBezTo>
                  <a:cubicBezTo>
                    <a:pt x="210089" y="181347"/>
                    <a:pt x="215437" y="142508"/>
                    <a:pt x="235614" y="112474"/>
                  </a:cubicBezTo>
                  <a:cubicBezTo>
                    <a:pt x="241087" y="104321"/>
                    <a:pt x="251708" y="91621"/>
                    <a:pt x="261690" y="102442"/>
                  </a:cubicBezTo>
                  <a:cubicBezTo>
                    <a:pt x="271898" y="113501"/>
                    <a:pt x="253649" y="130535"/>
                    <a:pt x="248928" y="142045"/>
                  </a:cubicBezTo>
                  <a:cubicBezTo>
                    <a:pt x="236328" y="172806"/>
                    <a:pt x="240711" y="205432"/>
                    <a:pt x="257407" y="233625"/>
                  </a:cubicBezTo>
                  <a:lnTo>
                    <a:pt x="309810" y="204756"/>
                  </a:lnTo>
                  <a:cubicBezTo>
                    <a:pt x="303673" y="175423"/>
                    <a:pt x="308445" y="145890"/>
                    <a:pt x="322986" y="119839"/>
                  </a:cubicBezTo>
                  <a:cubicBezTo>
                    <a:pt x="327996" y="110871"/>
                    <a:pt x="336137" y="95416"/>
                    <a:pt x="348298" y="99574"/>
                  </a:cubicBezTo>
                  <a:cubicBezTo>
                    <a:pt x="368864" y="106588"/>
                    <a:pt x="347209" y="128067"/>
                    <a:pt x="342174" y="139027"/>
                  </a:cubicBezTo>
                  <a:cubicBezTo>
                    <a:pt x="339494" y="144851"/>
                    <a:pt x="333632" y="160957"/>
                    <a:pt x="333632" y="166744"/>
                  </a:cubicBezTo>
                  <a:lnTo>
                    <a:pt x="333632" y="189864"/>
                  </a:lnTo>
                  <a:close/>
                  <a:moveTo>
                    <a:pt x="456061" y="151226"/>
                  </a:moveTo>
                  <a:lnTo>
                    <a:pt x="341260" y="216893"/>
                  </a:lnTo>
                  <a:cubicBezTo>
                    <a:pt x="345743" y="230306"/>
                    <a:pt x="356302" y="240151"/>
                    <a:pt x="363416" y="252012"/>
                  </a:cubicBezTo>
                  <a:cubicBezTo>
                    <a:pt x="387350" y="291915"/>
                    <a:pt x="387463" y="341826"/>
                    <a:pt x="361675" y="381041"/>
                  </a:cubicBezTo>
                  <a:cubicBezTo>
                    <a:pt x="355989" y="389696"/>
                    <a:pt x="349438" y="400567"/>
                    <a:pt x="337778" y="393891"/>
                  </a:cubicBezTo>
                  <a:cubicBezTo>
                    <a:pt x="323099" y="385475"/>
                    <a:pt x="336162" y="373964"/>
                    <a:pt x="340909" y="365272"/>
                  </a:cubicBezTo>
                  <a:cubicBezTo>
                    <a:pt x="356101" y="337417"/>
                    <a:pt x="360285" y="309876"/>
                    <a:pt x="348361" y="279566"/>
                  </a:cubicBezTo>
                  <a:cubicBezTo>
                    <a:pt x="341210" y="261380"/>
                    <a:pt x="326230" y="247515"/>
                    <a:pt x="317964" y="229818"/>
                  </a:cubicBezTo>
                  <a:lnTo>
                    <a:pt x="273752" y="255644"/>
                  </a:lnTo>
                  <a:cubicBezTo>
                    <a:pt x="292251" y="289799"/>
                    <a:pt x="294618" y="328838"/>
                    <a:pt x="278874" y="364496"/>
                  </a:cubicBezTo>
                  <a:cubicBezTo>
                    <a:pt x="276044" y="370909"/>
                    <a:pt x="265586" y="389883"/>
                    <a:pt x="260375" y="393503"/>
                  </a:cubicBezTo>
                  <a:cubicBezTo>
                    <a:pt x="252096" y="399252"/>
                    <a:pt x="240611" y="394543"/>
                    <a:pt x="239822" y="384272"/>
                  </a:cubicBezTo>
                  <a:cubicBezTo>
                    <a:pt x="239196" y="376219"/>
                    <a:pt x="246561" y="369881"/>
                    <a:pt x="250118" y="363256"/>
                  </a:cubicBezTo>
                  <a:cubicBezTo>
                    <a:pt x="266475" y="332758"/>
                    <a:pt x="268917" y="298867"/>
                    <a:pt x="250456" y="268670"/>
                  </a:cubicBezTo>
                  <a:lnTo>
                    <a:pt x="196775" y="299856"/>
                  </a:lnTo>
                  <a:cubicBezTo>
                    <a:pt x="199919" y="326246"/>
                    <a:pt x="194433" y="352760"/>
                    <a:pt x="181370" y="375756"/>
                  </a:cubicBezTo>
                  <a:cubicBezTo>
                    <a:pt x="175946" y="385299"/>
                    <a:pt x="166039" y="402596"/>
                    <a:pt x="153227" y="393465"/>
                  </a:cubicBezTo>
                  <a:cubicBezTo>
                    <a:pt x="139374" y="383596"/>
                    <a:pt x="155356" y="369907"/>
                    <a:pt x="160566" y="359937"/>
                  </a:cubicBezTo>
                  <a:cubicBezTo>
                    <a:pt x="167680" y="346310"/>
                    <a:pt x="171913" y="330354"/>
                    <a:pt x="171162" y="314911"/>
                  </a:cubicBezTo>
                  <a:lnTo>
                    <a:pt x="62423" y="376770"/>
                  </a:lnTo>
                  <a:cubicBezTo>
                    <a:pt x="100097" y="433595"/>
                    <a:pt x="163284" y="472784"/>
                    <a:pt x="231806" y="478646"/>
                  </a:cubicBezTo>
                  <a:cubicBezTo>
                    <a:pt x="396957" y="492761"/>
                    <a:pt x="521277" y="332332"/>
                    <a:pt x="466193" y="175511"/>
                  </a:cubicBezTo>
                  <a:cubicBezTo>
                    <a:pt x="465091" y="172380"/>
                    <a:pt x="457125" y="152040"/>
                    <a:pt x="456073" y="151251"/>
                  </a:cubicBezTo>
                  <a:close/>
                </a:path>
              </a:pathLst>
            </a:custGeom>
            <a:solidFill>
              <a:srgbClr val="5477AD"/>
            </a:solidFill>
            <a:ln w="1250" cap="flat">
              <a:noFill/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FD64A4E0-0307-852E-678C-BDF1BF55D781}"/>
                </a:ext>
              </a:extLst>
            </p:cNvPr>
            <p:cNvSpPr/>
            <p:nvPr/>
          </p:nvSpPr>
          <p:spPr>
            <a:xfrm>
              <a:off x="2481502" y="4896246"/>
              <a:ext cx="25625" cy="25625"/>
            </a:xfrm>
            <a:prstGeom prst="ellipse">
              <a:avLst/>
            </a:prstGeom>
            <a:solidFill>
              <a:srgbClr val="5477AD"/>
            </a:solidFill>
            <a:ln w="1250" cap="flat">
              <a:noFill/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</p:grpSp>
      <p:pic>
        <p:nvPicPr>
          <p:cNvPr id="26" name="Gráfico 25">
            <a:extLst>
              <a:ext uri="{FF2B5EF4-FFF2-40B4-BE49-F238E27FC236}">
                <a16:creationId xmlns:a16="http://schemas.microsoft.com/office/drawing/2014/main" id="{75564630-F578-5943-0BBD-4897F63D17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68833" y="5265103"/>
            <a:ext cx="274346" cy="278843"/>
          </a:xfrm>
          <a:prstGeom prst="rect">
            <a:avLst/>
          </a:prstGeom>
        </p:spPr>
      </p:pic>
      <p:grpSp>
        <p:nvGrpSpPr>
          <p:cNvPr id="35" name="Grupo 34">
            <a:extLst>
              <a:ext uri="{FF2B5EF4-FFF2-40B4-BE49-F238E27FC236}">
                <a16:creationId xmlns:a16="http://schemas.microsoft.com/office/drawing/2014/main" id="{E97BE96A-4AA5-C9A2-2B72-A5638C2A6A8A}"/>
              </a:ext>
            </a:extLst>
          </p:cNvPr>
          <p:cNvGrpSpPr/>
          <p:nvPr/>
        </p:nvGrpSpPr>
        <p:grpSpPr>
          <a:xfrm>
            <a:off x="2244043" y="5779906"/>
            <a:ext cx="323969" cy="323931"/>
            <a:chOff x="437452" y="2756962"/>
            <a:chExt cx="3196899" cy="3196524"/>
          </a:xfrm>
          <a:solidFill>
            <a:srgbClr val="5477AD"/>
          </a:solidFill>
        </p:grpSpPr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3520A37D-1D4A-E59A-05C6-7861005A7881}"/>
                </a:ext>
              </a:extLst>
            </p:cNvPr>
            <p:cNvSpPr/>
            <p:nvPr/>
          </p:nvSpPr>
          <p:spPr>
            <a:xfrm>
              <a:off x="1119328" y="3439270"/>
              <a:ext cx="2515023" cy="2514216"/>
            </a:xfrm>
            <a:custGeom>
              <a:avLst/>
              <a:gdLst>
                <a:gd name="csX0" fmla="*/ 349300 w 2515023"/>
                <a:gd name="csY0" fmla="*/ 603376 h 2514216"/>
                <a:gd name="csX1" fmla="*/ 319963 w 2515023"/>
                <a:gd name="csY1" fmla="*/ 836357 h 2514216"/>
                <a:gd name="csX2" fmla="*/ 1949023 w 2515023"/>
                <a:gd name="csY2" fmla="*/ 2016219 h 2514216"/>
                <a:gd name="csX3" fmla="*/ 831836 w 2515023"/>
                <a:gd name="csY3" fmla="*/ 321531 h 2514216"/>
                <a:gd name="csX4" fmla="*/ 640098 w 2515023"/>
                <a:gd name="csY4" fmla="*/ 373252 h 2514216"/>
                <a:gd name="csX5" fmla="*/ 601331 w 2515023"/>
                <a:gd name="csY5" fmla="*/ 190848 h 2514216"/>
                <a:gd name="csX6" fmla="*/ 972044 w 2515023"/>
                <a:gd name="csY6" fmla="*/ 33971 h 2514216"/>
                <a:gd name="csX7" fmla="*/ 2194959 w 2515023"/>
                <a:gd name="csY7" fmla="*/ 2091086 h 2514216"/>
                <a:gd name="csX8" fmla="*/ 33165 w 2515023"/>
                <a:gd name="csY8" fmla="*/ 977423 h 2514216"/>
                <a:gd name="csX9" fmla="*/ 184612 w 2515023"/>
                <a:gd name="csY9" fmla="*/ 608424 h 2514216"/>
                <a:gd name="csX10" fmla="*/ 349204 w 2515023"/>
                <a:gd name="csY10" fmla="*/ 603376 h 25142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2515023" h="2514216">
                  <a:moveTo>
                    <a:pt x="349300" y="603376"/>
                  </a:moveTo>
                  <a:cubicBezTo>
                    <a:pt x="426643" y="675956"/>
                    <a:pt x="349871" y="765586"/>
                    <a:pt x="319963" y="836357"/>
                  </a:cubicBezTo>
                  <a:cubicBezTo>
                    <a:pt x="-118187" y="1872011"/>
                    <a:pt x="1136350" y="2753645"/>
                    <a:pt x="1949023" y="2016219"/>
                  </a:cubicBezTo>
                  <a:cubicBezTo>
                    <a:pt x="2793510" y="1249933"/>
                    <a:pt x="1931402" y="-142432"/>
                    <a:pt x="831836" y="321531"/>
                  </a:cubicBezTo>
                  <a:cubicBezTo>
                    <a:pt x="766114" y="349249"/>
                    <a:pt x="718203" y="401636"/>
                    <a:pt x="640098" y="373252"/>
                  </a:cubicBezTo>
                  <a:cubicBezTo>
                    <a:pt x="570565" y="347915"/>
                    <a:pt x="552754" y="245331"/>
                    <a:pt x="601331" y="190848"/>
                  </a:cubicBezTo>
                  <a:cubicBezTo>
                    <a:pt x="653147" y="132650"/>
                    <a:pt x="891367" y="52450"/>
                    <a:pt x="972044" y="33971"/>
                  </a:cubicBezTo>
                  <a:cubicBezTo>
                    <a:pt x="2160479" y="-237301"/>
                    <a:pt x="3004774" y="1177543"/>
                    <a:pt x="2194959" y="2091086"/>
                  </a:cubicBezTo>
                  <a:cubicBezTo>
                    <a:pt x="1340757" y="3054825"/>
                    <a:pt x="-249251" y="2239485"/>
                    <a:pt x="33165" y="977423"/>
                  </a:cubicBezTo>
                  <a:cubicBezTo>
                    <a:pt x="53358" y="887221"/>
                    <a:pt x="124319" y="674337"/>
                    <a:pt x="184612" y="608424"/>
                  </a:cubicBezTo>
                  <a:cubicBezTo>
                    <a:pt x="226237" y="562990"/>
                    <a:pt x="304342" y="561275"/>
                    <a:pt x="349204" y="6033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E3C52B98-D87A-B351-EF72-46025D8756F4}"/>
                </a:ext>
              </a:extLst>
            </p:cNvPr>
            <p:cNvSpPr/>
            <p:nvPr/>
          </p:nvSpPr>
          <p:spPr>
            <a:xfrm>
              <a:off x="1578899" y="4012797"/>
              <a:ext cx="1595917" cy="1254191"/>
            </a:xfrm>
            <a:custGeom>
              <a:avLst/>
              <a:gdLst>
                <a:gd name="csX0" fmla="*/ 1241326 w 1595917"/>
                <a:gd name="csY0" fmla="*/ 353794 h 1254191"/>
                <a:gd name="csX1" fmla="*/ 1363151 w 1595917"/>
                <a:gd name="csY1" fmla="*/ 399514 h 1254191"/>
                <a:gd name="csX2" fmla="*/ 1442780 w 1595917"/>
                <a:gd name="csY2" fmla="*/ 1139416 h 1254191"/>
                <a:gd name="csX3" fmla="*/ 818702 w 1595917"/>
                <a:gd name="csY3" fmla="*/ 1122081 h 1254191"/>
                <a:gd name="csX4" fmla="*/ 804795 w 1595917"/>
                <a:gd name="csY4" fmla="*/ 1096840 h 1254191"/>
                <a:gd name="csX5" fmla="*/ 780602 w 1595917"/>
                <a:gd name="csY5" fmla="*/ 1118461 h 1254191"/>
                <a:gd name="csX6" fmla="*/ 205101 w 1595917"/>
                <a:gd name="csY6" fmla="*/ 1179612 h 1254191"/>
                <a:gd name="csX7" fmla="*/ 246249 w 1595917"/>
                <a:gd name="csY7" fmla="*/ 391894 h 1254191"/>
                <a:gd name="csX8" fmla="*/ 354168 w 1595917"/>
                <a:gd name="csY8" fmla="*/ 353699 h 1254191"/>
                <a:gd name="csX9" fmla="*/ 392363 w 1595917"/>
                <a:gd name="csY9" fmla="*/ 245781 h 1254191"/>
                <a:gd name="csX10" fmla="*/ 1203131 w 1595917"/>
                <a:gd name="csY10" fmla="*/ 245781 h 1254191"/>
                <a:gd name="csX11" fmla="*/ 1241326 w 1595917"/>
                <a:gd name="csY11" fmla="*/ 353699 h 1254191"/>
                <a:gd name="csX12" fmla="*/ 1025680 w 1595917"/>
                <a:gd name="csY12" fmla="*/ 455140 h 1254191"/>
                <a:gd name="csX13" fmla="*/ 797652 w 1595917"/>
                <a:gd name="csY13" fmla="*/ 227112 h 1254191"/>
                <a:gd name="csX14" fmla="*/ 569623 w 1595917"/>
                <a:gd name="csY14" fmla="*/ 455140 h 1254191"/>
                <a:gd name="csX15" fmla="*/ 797652 w 1595917"/>
                <a:gd name="csY15" fmla="*/ 683169 h 1254191"/>
                <a:gd name="csX16" fmla="*/ 1025680 w 1595917"/>
                <a:gd name="csY16" fmla="*/ 455140 h 1254191"/>
                <a:gd name="csX17" fmla="*/ 359311 w 1595917"/>
                <a:gd name="csY17" fmla="*/ 590776 h 1254191"/>
                <a:gd name="csX18" fmla="*/ 379123 w 1595917"/>
                <a:gd name="csY18" fmla="*/ 1012734 h 1254191"/>
                <a:gd name="csX19" fmla="*/ 662111 w 1595917"/>
                <a:gd name="csY19" fmla="*/ 893576 h 1254191"/>
                <a:gd name="csX20" fmla="*/ 359311 w 1595917"/>
                <a:gd name="csY20" fmla="*/ 590776 h 1254191"/>
                <a:gd name="csX21" fmla="*/ 1236087 w 1595917"/>
                <a:gd name="csY21" fmla="*/ 590776 h 1254191"/>
                <a:gd name="csX22" fmla="*/ 933288 w 1595917"/>
                <a:gd name="csY22" fmla="*/ 893576 h 1254191"/>
                <a:gd name="csX23" fmla="*/ 1355245 w 1595917"/>
                <a:gd name="csY23" fmla="*/ 873764 h 1254191"/>
                <a:gd name="csX24" fmla="*/ 1236087 w 1595917"/>
                <a:gd name="csY24" fmla="*/ 590776 h 125419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1595917" h="1254191">
                  <a:moveTo>
                    <a:pt x="1241326" y="353794"/>
                  </a:moveTo>
                  <a:cubicBezTo>
                    <a:pt x="1245898" y="358366"/>
                    <a:pt x="1337719" y="385513"/>
                    <a:pt x="1363151" y="399514"/>
                  </a:cubicBezTo>
                  <a:cubicBezTo>
                    <a:pt x="1635280" y="549533"/>
                    <a:pt x="1677857" y="934438"/>
                    <a:pt x="1442780" y="1139416"/>
                  </a:cubicBezTo>
                  <a:cubicBezTo>
                    <a:pt x="1256185" y="1302103"/>
                    <a:pt x="997772" y="1287816"/>
                    <a:pt x="818702" y="1122081"/>
                  </a:cubicBezTo>
                  <a:cubicBezTo>
                    <a:pt x="808701" y="1112842"/>
                    <a:pt x="805938" y="1097697"/>
                    <a:pt x="804795" y="1096840"/>
                  </a:cubicBezTo>
                  <a:cubicBezTo>
                    <a:pt x="791079" y="1086267"/>
                    <a:pt x="788603" y="1110937"/>
                    <a:pt x="780602" y="1118461"/>
                  </a:cubicBezTo>
                  <a:cubicBezTo>
                    <a:pt x="621344" y="1269242"/>
                    <a:pt x="392839" y="1301151"/>
                    <a:pt x="205101" y="1179612"/>
                  </a:cubicBezTo>
                  <a:cubicBezTo>
                    <a:pt x="-85983" y="991207"/>
                    <a:pt x="-62742" y="547628"/>
                    <a:pt x="246249" y="391894"/>
                  </a:cubicBezTo>
                  <a:cubicBezTo>
                    <a:pt x="267395" y="381226"/>
                    <a:pt x="350167" y="357700"/>
                    <a:pt x="354168" y="353699"/>
                  </a:cubicBezTo>
                  <a:cubicBezTo>
                    <a:pt x="358168" y="349699"/>
                    <a:pt x="381695" y="266926"/>
                    <a:pt x="392363" y="245781"/>
                  </a:cubicBezTo>
                  <a:cubicBezTo>
                    <a:pt x="557241" y="-81498"/>
                    <a:pt x="1037777" y="-82355"/>
                    <a:pt x="1203131" y="245781"/>
                  </a:cubicBezTo>
                  <a:cubicBezTo>
                    <a:pt x="1213799" y="266926"/>
                    <a:pt x="1237326" y="349699"/>
                    <a:pt x="1241326" y="353699"/>
                  </a:cubicBezTo>
                  <a:close/>
                  <a:moveTo>
                    <a:pt x="1025680" y="455140"/>
                  </a:moveTo>
                  <a:cubicBezTo>
                    <a:pt x="1025680" y="329220"/>
                    <a:pt x="923572" y="227112"/>
                    <a:pt x="797652" y="227112"/>
                  </a:cubicBezTo>
                  <a:cubicBezTo>
                    <a:pt x="671731" y="227112"/>
                    <a:pt x="569623" y="329220"/>
                    <a:pt x="569623" y="455140"/>
                  </a:cubicBezTo>
                  <a:cubicBezTo>
                    <a:pt x="569623" y="581061"/>
                    <a:pt x="671731" y="683169"/>
                    <a:pt x="797652" y="683169"/>
                  </a:cubicBezTo>
                  <a:cubicBezTo>
                    <a:pt x="923572" y="683169"/>
                    <a:pt x="1025680" y="581061"/>
                    <a:pt x="1025680" y="455140"/>
                  </a:cubicBezTo>
                  <a:close/>
                  <a:moveTo>
                    <a:pt x="359311" y="590776"/>
                  </a:moveTo>
                  <a:cubicBezTo>
                    <a:pt x="176336" y="674120"/>
                    <a:pt x="187099" y="946440"/>
                    <a:pt x="379123" y="1012734"/>
                  </a:cubicBezTo>
                  <a:cubicBezTo>
                    <a:pt x="491899" y="1051596"/>
                    <a:pt x="610962" y="998732"/>
                    <a:pt x="662111" y="893576"/>
                  </a:cubicBezTo>
                  <a:cubicBezTo>
                    <a:pt x="517521" y="835759"/>
                    <a:pt x="415890" y="736033"/>
                    <a:pt x="359311" y="590776"/>
                  </a:cubicBezTo>
                  <a:close/>
                  <a:moveTo>
                    <a:pt x="1236087" y="590776"/>
                  </a:moveTo>
                  <a:cubicBezTo>
                    <a:pt x="1178271" y="735366"/>
                    <a:pt x="1078544" y="836998"/>
                    <a:pt x="933288" y="893576"/>
                  </a:cubicBezTo>
                  <a:cubicBezTo>
                    <a:pt x="1017393" y="1075504"/>
                    <a:pt x="1288856" y="1066264"/>
                    <a:pt x="1355245" y="873764"/>
                  </a:cubicBezTo>
                  <a:cubicBezTo>
                    <a:pt x="1394107" y="760988"/>
                    <a:pt x="1341243" y="641926"/>
                    <a:pt x="1236087" y="5907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grpSp>
          <p:nvGrpSpPr>
            <p:cNvPr id="32" name="Gráfico 27">
              <a:extLst>
                <a:ext uri="{FF2B5EF4-FFF2-40B4-BE49-F238E27FC236}">
                  <a16:creationId xmlns:a16="http://schemas.microsoft.com/office/drawing/2014/main" id="{83D5685F-2C2A-66BE-6208-65812CA8298D}"/>
                </a:ext>
              </a:extLst>
            </p:cNvPr>
            <p:cNvGrpSpPr/>
            <p:nvPr/>
          </p:nvGrpSpPr>
          <p:grpSpPr>
            <a:xfrm>
              <a:off x="437452" y="2756962"/>
              <a:ext cx="1255828" cy="1255229"/>
              <a:chOff x="437452" y="2756962"/>
              <a:chExt cx="1255828" cy="1255229"/>
            </a:xfrm>
            <a:grpFill/>
          </p:grpSpPr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853074CC-2F34-6EF7-4599-F62883B70E73}"/>
                  </a:ext>
                </a:extLst>
              </p:cNvPr>
              <p:cNvSpPr/>
              <p:nvPr/>
            </p:nvSpPr>
            <p:spPr>
              <a:xfrm>
                <a:off x="437452" y="2756962"/>
                <a:ext cx="684180" cy="684085"/>
              </a:xfrm>
              <a:custGeom>
                <a:avLst/>
                <a:gdLst>
                  <a:gd name="csX0" fmla="*/ 684181 w 684180"/>
                  <a:gd name="csY0" fmla="*/ 342043 h 684085"/>
                  <a:gd name="csX1" fmla="*/ 342138 w 684180"/>
                  <a:gd name="csY1" fmla="*/ 684086 h 684085"/>
                  <a:gd name="csX2" fmla="*/ 0 w 684180"/>
                  <a:gd name="csY2" fmla="*/ 342043 h 684085"/>
                  <a:gd name="csX3" fmla="*/ 342043 w 684180"/>
                  <a:gd name="csY3" fmla="*/ 0 h 684085"/>
                  <a:gd name="csX4" fmla="*/ 684086 w 684180"/>
                  <a:gd name="csY4" fmla="*/ 342043 h 684085"/>
                  <a:gd name="csX5" fmla="*/ 456724 w 684180"/>
                  <a:gd name="csY5" fmla="*/ 342043 h 684085"/>
                  <a:gd name="csX6" fmla="*/ 342043 w 684180"/>
                  <a:gd name="csY6" fmla="*/ 227362 h 684085"/>
                  <a:gd name="csX7" fmla="*/ 227362 w 684180"/>
                  <a:gd name="csY7" fmla="*/ 342043 h 684085"/>
                  <a:gd name="csX8" fmla="*/ 342043 w 684180"/>
                  <a:gd name="csY8" fmla="*/ 456724 h 684085"/>
                  <a:gd name="csX9" fmla="*/ 456724 w 684180"/>
                  <a:gd name="csY9" fmla="*/ 342043 h 68408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684180" h="684085">
                    <a:moveTo>
                      <a:pt x="684181" y="342043"/>
                    </a:moveTo>
                    <a:cubicBezTo>
                      <a:pt x="684181" y="530924"/>
                      <a:pt x="531019" y="684086"/>
                      <a:pt x="342138" y="684086"/>
                    </a:cubicBezTo>
                    <a:cubicBezTo>
                      <a:pt x="153257" y="684086"/>
                      <a:pt x="0" y="531019"/>
                      <a:pt x="0" y="342043"/>
                    </a:cubicBezTo>
                    <a:cubicBezTo>
                      <a:pt x="0" y="153067"/>
                      <a:pt x="153162" y="0"/>
                      <a:pt x="342043" y="0"/>
                    </a:cubicBezTo>
                    <a:cubicBezTo>
                      <a:pt x="530924" y="0"/>
                      <a:pt x="684086" y="153162"/>
                      <a:pt x="684086" y="342043"/>
                    </a:cubicBezTo>
                    <a:close/>
                    <a:moveTo>
                      <a:pt x="456724" y="342043"/>
                    </a:moveTo>
                    <a:cubicBezTo>
                      <a:pt x="456724" y="278702"/>
                      <a:pt x="405384" y="227362"/>
                      <a:pt x="342043" y="227362"/>
                    </a:cubicBezTo>
                    <a:cubicBezTo>
                      <a:pt x="278702" y="227362"/>
                      <a:pt x="227362" y="278702"/>
                      <a:pt x="227362" y="342043"/>
                    </a:cubicBezTo>
                    <a:cubicBezTo>
                      <a:pt x="227362" y="405384"/>
                      <a:pt x="278702" y="456724"/>
                      <a:pt x="342043" y="456724"/>
                    </a:cubicBezTo>
                    <a:cubicBezTo>
                      <a:pt x="405384" y="456724"/>
                      <a:pt x="456724" y="405384"/>
                      <a:pt x="456724" y="34204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id="{B7B797D4-2854-FFE5-1921-C1E40B714C7A}"/>
                  </a:ext>
                </a:extLst>
              </p:cNvPr>
              <p:cNvSpPr/>
              <p:nvPr/>
            </p:nvSpPr>
            <p:spPr>
              <a:xfrm>
                <a:off x="1003010" y="3322661"/>
                <a:ext cx="690270" cy="689530"/>
              </a:xfrm>
              <a:custGeom>
                <a:avLst/>
                <a:gdLst>
                  <a:gd name="csX0" fmla="*/ 389704 w 690270"/>
                  <a:gd name="csY0" fmla="*/ 218493 h 689530"/>
                  <a:gd name="csX1" fmla="*/ 396752 w 690270"/>
                  <a:gd name="csY1" fmla="*/ 236305 h 689530"/>
                  <a:gd name="csX2" fmla="*/ 676311 w 690270"/>
                  <a:gd name="csY2" fmla="*/ 519960 h 689530"/>
                  <a:gd name="csX3" fmla="*/ 511243 w 690270"/>
                  <a:gd name="csY3" fmla="*/ 670740 h 689530"/>
                  <a:gd name="csX4" fmla="*/ 229207 w 690270"/>
                  <a:gd name="csY4" fmla="*/ 389467 h 689530"/>
                  <a:gd name="csX5" fmla="*/ 189488 w 690270"/>
                  <a:gd name="csY5" fmla="*/ 435187 h 689530"/>
                  <a:gd name="csX6" fmla="*/ 4703 w 690270"/>
                  <a:gd name="csY6" fmla="*/ 357368 h 689530"/>
                  <a:gd name="csX7" fmla="*/ 5370 w 690270"/>
                  <a:gd name="csY7" fmla="*/ 101336 h 689530"/>
                  <a:gd name="csX8" fmla="*/ 108145 w 690270"/>
                  <a:gd name="csY8" fmla="*/ 4467 h 689530"/>
                  <a:gd name="csX9" fmla="*/ 350842 w 690270"/>
                  <a:gd name="csY9" fmla="*/ 4181 h 689530"/>
                  <a:gd name="csX10" fmla="*/ 389799 w 690270"/>
                  <a:gd name="csY10" fmla="*/ 218493 h 6895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690270" h="689530">
                    <a:moveTo>
                      <a:pt x="389704" y="218493"/>
                    </a:moveTo>
                    <a:lnTo>
                      <a:pt x="396752" y="236305"/>
                    </a:lnTo>
                    <a:lnTo>
                      <a:pt x="676311" y="519960"/>
                    </a:lnTo>
                    <a:cubicBezTo>
                      <a:pt x="731270" y="626259"/>
                      <a:pt x="613065" y="733891"/>
                      <a:pt x="511243" y="670740"/>
                    </a:cubicBezTo>
                    <a:lnTo>
                      <a:pt x="229207" y="389467"/>
                    </a:lnTo>
                    <a:lnTo>
                      <a:pt x="189488" y="435187"/>
                    </a:lnTo>
                    <a:cubicBezTo>
                      <a:pt x="117479" y="493671"/>
                      <a:pt x="14800" y="448141"/>
                      <a:pt x="4703" y="357368"/>
                    </a:cubicBezTo>
                    <a:cubicBezTo>
                      <a:pt x="-1393" y="302694"/>
                      <a:pt x="-1964" y="154962"/>
                      <a:pt x="5370" y="101336"/>
                    </a:cubicBezTo>
                    <a:cubicBezTo>
                      <a:pt x="12418" y="49139"/>
                      <a:pt x="56424" y="9991"/>
                      <a:pt x="108145" y="4467"/>
                    </a:cubicBezTo>
                    <a:cubicBezTo>
                      <a:pt x="167200" y="-1820"/>
                      <a:pt x="290929" y="-1058"/>
                      <a:pt x="350842" y="4181"/>
                    </a:cubicBezTo>
                    <a:cubicBezTo>
                      <a:pt x="475810" y="15230"/>
                      <a:pt x="504956" y="174964"/>
                      <a:pt x="389799" y="21849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</p:grpSp>
      </p:grp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347F6ACD-B3D6-02A9-B6A6-8038EAD53A4E}"/>
              </a:ext>
            </a:extLst>
          </p:cNvPr>
          <p:cNvSpPr/>
          <p:nvPr/>
        </p:nvSpPr>
        <p:spPr>
          <a:xfrm>
            <a:off x="6665869" y="3643688"/>
            <a:ext cx="4718797" cy="2908663"/>
          </a:xfrm>
          <a:prstGeom prst="roundRect">
            <a:avLst>
              <a:gd name="adj" fmla="val 7386"/>
            </a:avLst>
          </a:prstGeom>
          <a:noFill/>
          <a:ln>
            <a:solidFill>
              <a:srgbClr val="E0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575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2B376-5EA1-61EF-DE3A-FA6C15EC5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adroTexto 77">
            <a:extLst>
              <a:ext uri="{FF2B5EF4-FFF2-40B4-BE49-F238E27FC236}">
                <a16:creationId xmlns:a16="http://schemas.microsoft.com/office/drawing/2014/main" id="{9DDC0058-B0D7-6152-D7F3-98D1D290EC61}"/>
              </a:ext>
            </a:extLst>
          </p:cNvPr>
          <p:cNvSpPr txBox="1"/>
          <p:nvPr/>
        </p:nvSpPr>
        <p:spPr>
          <a:xfrm>
            <a:off x="508989" y="439428"/>
            <a:ext cx="4059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Introducing </a:t>
            </a:r>
            <a:r>
              <a:rPr lang="es-CO"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Ruby-O®</a:t>
            </a:r>
            <a:endParaRPr lang="en-US" sz="3200" b="1">
              <a:solidFill>
                <a:srgbClr val="AD171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DEC66C90-926D-53F3-6B1D-84C441B466E2}"/>
              </a:ext>
            </a:extLst>
          </p:cNvPr>
          <p:cNvSpPr txBox="1"/>
          <p:nvPr/>
        </p:nvSpPr>
        <p:spPr>
          <a:xfrm>
            <a:off x="508989" y="1570320"/>
            <a:ext cx="4225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Flexo Thin" panose="02000000000000000000" pitchFamily="2" charset="0"/>
              </a:defRPr>
            </a:lvl1pPr>
          </a:lstStyle>
          <a:p>
            <a:pPr algn="l"/>
            <a:r>
              <a:rPr lang="en-US" sz="1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It’s a patented molecular platform designed to deliver superior bioavailability, enhanced clinical outcomes, and multi-benefit potential across health categories.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EDE7732-EE66-B6FF-D2A2-AFB5B65F0C18}"/>
              </a:ext>
            </a:extLst>
          </p:cNvPr>
          <p:cNvSpPr txBox="1"/>
          <p:nvPr/>
        </p:nvSpPr>
        <p:spPr>
          <a:xfrm>
            <a:off x="508989" y="4090626"/>
            <a:ext cx="3769997" cy="16004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761970">
              <a:defRPr/>
            </a:pPr>
            <a:r>
              <a:rPr lang="es-CO" sz="1400" err="1">
                <a:solidFill>
                  <a:schemeClr val="bg1"/>
                </a:solidFill>
                <a:latin typeface="Century Gothic" panose="020B0502020202020204" pitchFamily="34" charset="0"/>
              </a:rPr>
              <a:t>Unlike</a:t>
            </a:r>
            <a:r>
              <a:rPr lang="es-CO" sz="140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400" err="1">
                <a:solidFill>
                  <a:schemeClr val="bg1"/>
                </a:solidFill>
                <a:latin typeface="Century Gothic" panose="020B0502020202020204" pitchFamily="34" charset="0"/>
              </a:rPr>
              <a:t>conventional</a:t>
            </a:r>
            <a:r>
              <a:rPr lang="es-CO" sz="1400">
                <a:solidFill>
                  <a:schemeClr val="bg1"/>
                </a:solidFill>
                <a:latin typeface="Century Gothic" panose="020B0502020202020204" pitchFamily="34" charset="0"/>
              </a:rPr>
              <a:t> omega-3s, Ruby-O® </a:t>
            </a:r>
            <a:r>
              <a:rPr lang="es-CO" sz="1400" err="1">
                <a:solidFill>
                  <a:schemeClr val="bg1"/>
                </a:solidFill>
                <a:latin typeface="Century Gothic" panose="020B0502020202020204" pitchFamily="34" charset="0"/>
              </a:rPr>
              <a:t>leverages</a:t>
            </a:r>
            <a:r>
              <a:rPr lang="es-CO" sz="140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400" err="1">
                <a:solidFill>
                  <a:schemeClr val="bg1"/>
                </a:solidFill>
                <a:latin typeface="Century Gothic" panose="020B0502020202020204" pitchFamily="34" charset="0"/>
              </a:rPr>
              <a:t>phospholipid</a:t>
            </a:r>
            <a:r>
              <a:rPr lang="es-CO" sz="140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400" err="1">
                <a:solidFill>
                  <a:schemeClr val="bg1"/>
                </a:solidFill>
                <a:latin typeface="Century Gothic" panose="020B0502020202020204" pitchFamily="34" charset="0"/>
              </a:rPr>
              <a:t>bonding</a:t>
            </a:r>
            <a:r>
              <a:rPr lang="es-CO" sz="140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400" err="1">
                <a:solidFill>
                  <a:schemeClr val="bg1"/>
                </a:solidFill>
                <a:latin typeface="Century Gothic" panose="020B0502020202020204" pitchFamily="34" charset="0"/>
              </a:rPr>
              <a:t>to</a:t>
            </a:r>
            <a:r>
              <a:rPr lang="es-CO" sz="140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400" err="1">
                <a:solidFill>
                  <a:schemeClr val="bg1"/>
                </a:solidFill>
                <a:latin typeface="Century Gothic" panose="020B0502020202020204" pitchFamily="34" charset="0"/>
              </a:rPr>
              <a:t>improve</a:t>
            </a:r>
            <a:r>
              <a:rPr lang="es-CO" sz="140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400" err="1">
                <a:solidFill>
                  <a:schemeClr val="bg1"/>
                </a:solidFill>
                <a:latin typeface="Century Gothic" panose="020B0502020202020204" pitchFamily="34" charset="0"/>
              </a:rPr>
              <a:t>absorption</a:t>
            </a:r>
            <a:r>
              <a:rPr lang="es-CO" sz="1400">
                <a:solidFill>
                  <a:schemeClr val="bg1"/>
                </a:solidFill>
                <a:latin typeface="Century Gothic" panose="020B0502020202020204" pitchFamily="34" charset="0"/>
              </a:rPr>
              <a:t> and </a:t>
            </a:r>
            <a:r>
              <a:rPr lang="es-CO" sz="1400" err="1">
                <a:solidFill>
                  <a:schemeClr val="bg1"/>
                </a:solidFill>
                <a:latin typeface="Century Gothic" panose="020B0502020202020204" pitchFamily="34" charset="0"/>
              </a:rPr>
              <a:t>stability</a:t>
            </a:r>
            <a:r>
              <a:rPr lang="es-CO" sz="140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s-CO" sz="1400" b="1" err="1">
                <a:solidFill>
                  <a:schemeClr val="bg1"/>
                </a:solidFill>
                <a:latin typeface="Century Gothic" panose="020B0502020202020204" pitchFamily="34" charset="0"/>
              </a:rPr>
              <a:t>achieving</a:t>
            </a:r>
            <a:r>
              <a:rPr lang="es-CO" sz="1400" b="1">
                <a:solidFill>
                  <a:schemeClr val="bg1"/>
                </a:solidFill>
                <a:latin typeface="Century Gothic" panose="020B0502020202020204" pitchFamily="34" charset="0"/>
              </a:rPr>
              <a:t> more </a:t>
            </a:r>
            <a:r>
              <a:rPr lang="es-CO" sz="1400" b="1" err="1">
                <a:solidFill>
                  <a:schemeClr val="bg1"/>
                </a:solidFill>
                <a:latin typeface="Century Gothic" panose="020B0502020202020204" pitchFamily="34" charset="0"/>
              </a:rPr>
              <a:t>with</a:t>
            </a:r>
            <a:r>
              <a:rPr lang="es-CO" sz="1400" b="1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400" b="1" err="1">
                <a:solidFill>
                  <a:schemeClr val="bg1"/>
                </a:solidFill>
                <a:latin typeface="Century Gothic" panose="020B0502020202020204" pitchFamily="34" charset="0"/>
              </a:rPr>
              <a:t>less</a:t>
            </a:r>
            <a:r>
              <a:rPr lang="es-CO" sz="1400" b="1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</a:p>
          <a:p>
            <a:pPr defTabSz="761970">
              <a:defRPr/>
            </a:pPr>
            <a:endParaRPr lang="es-CO" sz="14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761970">
              <a:defRPr/>
            </a:pPr>
            <a:r>
              <a:rPr lang="es-CO" sz="1400" err="1">
                <a:solidFill>
                  <a:schemeClr val="bg1"/>
                </a:solidFill>
                <a:latin typeface="Century Gothic" panose="020B0502020202020204" pitchFamily="34" charset="0"/>
              </a:rPr>
              <a:t>Backed</a:t>
            </a:r>
            <a:r>
              <a:rPr lang="es-CO" sz="140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400" err="1">
                <a:solidFill>
                  <a:schemeClr val="bg1"/>
                </a:solidFill>
                <a:latin typeface="Century Gothic" panose="020B0502020202020204" pitchFamily="34" charset="0"/>
              </a:rPr>
              <a:t>by</a:t>
            </a:r>
            <a:r>
              <a:rPr lang="es-CO" sz="140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400" err="1">
                <a:solidFill>
                  <a:schemeClr val="bg1"/>
                </a:solidFill>
                <a:latin typeface="Century Gothic" panose="020B0502020202020204" pitchFamily="34" charset="0"/>
              </a:rPr>
              <a:t>clinical</a:t>
            </a:r>
            <a:r>
              <a:rPr lang="es-CO" sz="1400">
                <a:solidFill>
                  <a:schemeClr val="bg1"/>
                </a:solidFill>
                <a:latin typeface="Century Gothic" panose="020B0502020202020204" pitchFamily="34" charset="0"/>
              </a:rPr>
              <a:t> data, </a:t>
            </a:r>
            <a:r>
              <a:rPr lang="es-CO" sz="1400" err="1">
                <a:solidFill>
                  <a:schemeClr val="bg1"/>
                </a:solidFill>
                <a:latin typeface="Century Gothic" panose="020B0502020202020204" pitchFamily="34" charset="0"/>
              </a:rPr>
              <a:t>it’s</a:t>
            </a:r>
            <a:r>
              <a:rPr lang="es-CO" sz="140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400" err="1">
                <a:solidFill>
                  <a:schemeClr val="bg1"/>
                </a:solidFill>
                <a:latin typeface="Century Gothic" panose="020B0502020202020204" pitchFamily="34" charset="0"/>
              </a:rPr>
              <a:t>redefining</a:t>
            </a:r>
            <a:r>
              <a:rPr lang="es-CO" sz="140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400" b="1" err="1">
                <a:solidFill>
                  <a:schemeClr val="bg1"/>
                </a:solidFill>
                <a:latin typeface="Century Gothic" panose="020B0502020202020204" pitchFamily="34" charset="0"/>
              </a:rPr>
              <a:t>what’s</a:t>
            </a:r>
            <a:r>
              <a:rPr lang="es-CO" sz="1400" b="1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400" b="1" err="1">
                <a:solidFill>
                  <a:schemeClr val="bg1"/>
                </a:solidFill>
                <a:latin typeface="Century Gothic" panose="020B0502020202020204" pitchFamily="34" charset="0"/>
              </a:rPr>
              <a:t>possible</a:t>
            </a:r>
            <a:r>
              <a:rPr lang="es-CO" sz="1400" b="1">
                <a:solidFill>
                  <a:schemeClr val="bg1"/>
                </a:solidFill>
                <a:latin typeface="Century Gothic" panose="020B0502020202020204" pitchFamily="34" charset="0"/>
              </a:rPr>
              <a:t> in omega-3 </a:t>
            </a:r>
            <a:r>
              <a:rPr lang="es-CO" sz="1400" b="1" err="1">
                <a:solidFill>
                  <a:schemeClr val="bg1"/>
                </a:solidFill>
                <a:latin typeface="Century Gothic" panose="020B0502020202020204" pitchFamily="34" charset="0"/>
              </a:rPr>
              <a:t>innovation</a:t>
            </a:r>
            <a:r>
              <a:rPr lang="es-CO" sz="1400" b="1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741F7EB-7246-7E72-32BE-62AAE612A788}"/>
              </a:ext>
            </a:extLst>
          </p:cNvPr>
          <p:cNvSpPr txBox="1"/>
          <p:nvPr/>
        </p:nvSpPr>
        <p:spPr>
          <a:xfrm>
            <a:off x="508989" y="996151"/>
            <a:ext cx="88010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>
                <a:solidFill>
                  <a:schemeClr val="bg1"/>
                </a:solidFill>
                <a:latin typeface="Century Gothic" panose="020B0502020202020204" pitchFamily="34" charset="0"/>
              </a:rPr>
              <a:t>BPL-03</a:t>
            </a:r>
            <a:r>
              <a:rPr lang="es-CO" sz="2400" baseline="30000">
                <a:solidFill>
                  <a:schemeClr val="bg1"/>
                </a:solidFill>
                <a:latin typeface="Century Gothic" panose="020B0502020202020204" pitchFamily="34" charset="0"/>
              </a:rPr>
              <a:t>TM</a:t>
            </a:r>
            <a:r>
              <a:rPr lang="es-CO" sz="240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2400" err="1">
                <a:solidFill>
                  <a:schemeClr val="bg1"/>
                </a:solidFill>
                <a:latin typeface="Century Gothic" panose="020B0502020202020204" pitchFamily="34" charset="0"/>
              </a:rPr>
              <a:t>Technology</a:t>
            </a:r>
            <a:r>
              <a:rPr lang="es-CO" sz="2400">
                <a:solidFill>
                  <a:schemeClr val="bg1"/>
                </a:solidFill>
                <a:latin typeface="Century Gothic" panose="020B0502020202020204" pitchFamily="34" charset="0"/>
              </a:rPr>
              <a:t>— </a:t>
            </a:r>
            <a:r>
              <a:rPr lang="es-CO" sz="2400" err="1">
                <a:solidFill>
                  <a:schemeClr val="bg1"/>
                </a:solidFill>
                <a:latin typeface="Century Gothic" panose="020B0502020202020204" pitchFamily="34" charset="0"/>
              </a:rPr>
              <a:t>Bonded</a:t>
            </a:r>
            <a:r>
              <a:rPr lang="es-CO" sz="240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2400" err="1">
                <a:solidFill>
                  <a:schemeClr val="bg1"/>
                </a:solidFill>
                <a:latin typeface="Century Gothic" panose="020B0502020202020204" pitchFamily="34" charset="0"/>
              </a:rPr>
              <a:t>Phospholipids</a:t>
            </a:r>
            <a:r>
              <a:rPr lang="es-CO" sz="2400">
                <a:solidFill>
                  <a:schemeClr val="bg1"/>
                </a:solidFill>
                <a:latin typeface="Century Gothic" panose="020B0502020202020204" pitchFamily="34" charset="0"/>
              </a:rPr>
              <a:t> + Omega 3</a:t>
            </a:r>
          </a:p>
          <a:p>
            <a:endParaRPr lang="es-CO"/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5293C852-DE62-28DE-3109-8E164BFB8A38}"/>
              </a:ext>
            </a:extLst>
          </p:cNvPr>
          <p:cNvGrpSpPr/>
          <p:nvPr/>
        </p:nvGrpSpPr>
        <p:grpSpPr>
          <a:xfrm>
            <a:off x="4612308" y="2960334"/>
            <a:ext cx="4826278" cy="1930511"/>
            <a:chOff x="4612308" y="2960334"/>
            <a:chExt cx="4826278" cy="1930511"/>
          </a:xfrm>
        </p:grpSpPr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6D60B253-CA8D-69E0-2ACD-972EDD302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12308" y="2960334"/>
              <a:ext cx="4826278" cy="1930511"/>
            </a:xfrm>
            <a:prstGeom prst="rect">
              <a:avLst/>
            </a:prstGeom>
          </p:spPr>
        </p:pic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50C2CB14-9D94-AA50-2244-993C386D6139}"/>
                </a:ext>
              </a:extLst>
            </p:cNvPr>
            <p:cNvSpPr txBox="1"/>
            <p:nvPr/>
          </p:nvSpPr>
          <p:spPr>
            <a:xfrm>
              <a:off x="4734851" y="3801673"/>
              <a:ext cx="16954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61970">
                <a:defRPr/>
              </a:pPr>
              <a:r>
                <a:rPr lang="es-CO" sz="1200" err="1">
                  <a:solidFill>
                    <a:srgbClr val="102244"/>
                  </a:solidFill>
                  <a:latin typeface="Century Gothic "/>
                </a:rPr>
                <a:t>Transports</a:t>
              </a:r>
              <a:r>
                <a:rPr lang="es-CO" sz="1200">
                  <a:solidFill>
                    <a:srgbClr val="102244"/>
                  </a:solidFill>
                  <a:latin typeface="Century Gothic "/>
                </a:rPr>
                <a:t> bioactives </a:t>
              </a:r>
              <a:r>
                <a:rPr lang="es-CO" sz="1200" b="1" err="1">
                  <a:solidFill>
                    <a:srgbClr val="102244"/>
                  </a:solidFill>
                  <a:latin typeface="Century Gothic "/>
                </a:rPr>
                <a:t>directly</a:t>
              </a:r>
              <a:r>
                <a:rPr lang="es-CO" sz="1200" b="1">
                  <a:solidFill>
                    <a:srgbClr val="102244"/>
                  </a:solidFill>
                  <a:latin typeface="Century Gothic "/>
                </a:rPr>
                <a:t> </a:t>
              </a:r>
              <a:r>
                <a:rPr lang="es-CO" sz="1200" b="1" err="1">
                  <a:solidFill>
                    <a:srgbClr val="102244"/>
                  </a:solidFill>
                  <a:latin typeface="Century Gothic "/>
                </a:rPr>
                <a:t>to</a:t>
              </a:r>
              <a:r>
                <a:rPr lang="es-CO" sz="1200" b="1">
                  <a:solidFill>
                    <a:srgbClr val="102244"/>
                  </a:solidFill>
                  <a:latin typeface="Century Gothic "/>
                </a:rPr>
                <a:t> target </a:t>
              </a:r>
              <a:r>
                <a:rPr lang="es-CO" sz="1200" b="1" err="1">
                  <a:solidFill>
                    <a:srgbClr val="102244"/>
                  </a:solidFill>
                  <a:latin typeface="Century Gothic "/>
                </a:rPr>
                <a:t>tissues</a:t>
              </a:r>
              <a:endParaRPr lang="es-CO" sz="1200">
                <a:solidFill>
                  <a:srgbClr val="102244"/>
                </a:solidFill>
                <a:latin typeface="Century Gothic "/>
              </a:endParaRP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2428A514-ABF5-A69A-C184-BC32F0B3EE1B}"/>
                </a:ext>
              </a:extLst>
            </p:cNvPr>
            <p:cNvSpPr txBox="1"/>
            <p:nvPr/>
          </p:nvSpPr>
          <p:spPr>
            <a:xfrm>
              <a:off x="7430432" y="3535302"/>
              <a:ext cx="200815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61970">
                <a:spcBef>
                  <a:spcPts val="50"/>
                </a:spcBef>
                <a:spcAft>
                  <a:spcPts val="50"/>
                </a:spcAft>
                <a:defRPr/>
              </a:pPr>
              <a:r>
                <a:rPr lang="es-CO" sz="1100" b="1" err="1">
                  <a:solidFill>
                    <a:srgbClr val="102244"/>
                  </a:solidFill>
                  <a:latin typeface="Century Gothic "/>
                </a:rPr>
                <a:t>Versatile</a:t>
              </a:r>
              <a:r>
                <a:rPr lang="es-CO" sz="1100" b="1">
                  <a:solidFill>
                    <a:srgbClr val="102244"/>
                  </a:solidFill>
                  <a:latin typeface="Century Gothic "/>
                </a:rPr>
                <a:t> </a:t>
              </a:r>
              <a:r>
                <a:rPr lang="es-CO" sz="1100" b="1" err="1">
                  <a:solidFill>
                    <a:srgbClr val="102244"/>
                  </a:solidFill>
                  <a:latin typeface="Century Gothic "/>
                </a:rPr>
                <a:t>platform</a:t>
              </a:r>
              <a:r>
                <a:rPr lang="es-CO" sz="1100" b="1">
                  <a:solidFill>
                    <a:srgbClr val="102244"/>
                  </a:solidFill>
                  <a:latin typeface="Century Gothic "/>
                </a:rPr>
                <a:t> </a:t>
              </a:r>
              <a:r>
                <a:rPr lang="es-CO" sz="1100" err="1">
                  <a:solidFill>
                    <a:srgbClr val="102244"/>
                  </a:solidFill>
                  <a:latin typeface="Century Gothic "/>
                </a:rPr>
                <a:t>for</a:t>
              </a:r>
              <a:r>
                <a:rPr lang="es-CO" sz="1100">
                  <a:solidFill>
                    <a:srgbClr val="102244"/>
                  </a:solidFill>
                  <a:latin typeface="Century Gothic "/>
                </a:rPr>
                <a:t> cardiovascular, cognitive, </a:t>
              </a:r>
              <a:r>
                <a:rPr lang="es-CO" sz="1100" err="1">
                  <a:solidFill>
                    <a:srgbClr val="102244"/>
                  </a:solidFill>
                  <a:latin typeface="Century Gothic "/>
                </a:rPr>
                <a:t>women’s</a:t>
              </a:r>
              <a:r>
                <a:rPr lang="es-CO" sz="1100">
                  <a:solidFill>
                    <a:srgbClr val="102244"/>
                  </a:solidFill>
                  <a:latin typeface="Century Gothic "/>
                </a:rPr>
                <a:t> </a:t>
              </a:r>
              <a:r>
                <a:rPr lang="es-CO" sz="1100" err="1">
                  <a:solidFill>
                    <a:srgbClr val="102244"/>
                  </a:solidFill>
                  <a:latin typeface="Century Gothic "/>
                </a:rPr>
                <a:t>health</a:t>
              </a:r>
              <a:r>
                <a:rPr lang="es-CO" sz="1100">
                  <a:solidFill>
                    <a:srgbClr val="102244"/>
                  </a:solidFill>
                  <a:latin typeface="Century Gothic "/>
                </a:rPr>
                <a:t>, and </a:t>
              </a:r>
              <a:r>
                <a:rPr lang="es-CO" sz="1100" err="1">
                  <a:solidFill>
                    <a:srgbClr val="102244"/>
                  </a:solidFill>
                  <a:latin typeface="Century Gothic "/>
                </a:rPr>
                <a:t>sports</a:t>
              </a:r>
              <a:r>
                <a:rPr lang="es-CO" sz="1100">
                  <a:solidFill>
                    <a:srgbClr val="102244"/>
                  </a:solidFill>
                  <a:latin typeface="Century Gothic "/>
                </a:rPr>
                <a:t> </a:t>
              </a:r>
              <a:r>
                <a:rPr lang="es-CO" sz="1100" err="1">
                  <a:solidFill>
                    <a:srgbClr val="102244"/>
                  </a:solidFill>
                  <a:latin typeface="Century Gothic "/>
                </a:rPr>
                <a:t>applications</a:t>
              </a:r>
              <a:r>
                <a:rPr lang="es-CO" sz="1100">
                  <a:solidFill>
                    <a:srgbClr val="102244"/>
                  </a:solidFill>
                  <a:latin typeface="Century Gothic "/>
                </a:rPr>
                <a:t>, </a:t>
              </a:r>
              <a:r>
                <a:rPr lang="es-CO" sz="1100" err="1">
                  <a:solidFill>
                    <a:srgbClr val="102244"/>
                  </a:solidFill>
                  <a:latin typeface="Century Gothic "/>
                </a:rPr>
                <a:t>co-creation</a:t>
              </a:r>
              <a:r>
                <a:rPr lang="es-CO" sz="1100">
                  <a:solidFill>
                    <a:srgbClr val="102244"/>
                  </a:solidFill>
                  <a:latin typeface="Century Gothic "/>
                </a:rPr>
                <a:t> and </a:t>
              </a:r>
              <a:r>
                <a:rPr lang="es-CO" sz="1100" err="1">
                  <a:solidFill>
                    <a:srgbClr val="102244"/>
                  </a:solidFill>
                  <a:latin typeface="Century Gothic "/>
                </a:rPr>
                <a:t>custom</a:t>
              </a:r>
              <a:r>
                <a:rPr lang="es-CO" sz="1100">
                  <a:solidFill>
                    <a:srgbClr val="102244"/>
                  </a:solidFill>
                  <a:latin typeface="Century Gothic "/>
                </a:rPr>
                <a:t> </a:t>
              </a:r>
              <a:r>
                <a:rPr lang="es-CO" sz="1100" err="1">
                  <a:solidFill>
                    <a:srgbClr val="102244"/>
                  </a:solidFill>
                  <a:latin typeface="Century Gothic "/>
                </a:rPr>
                <a:t>applications</a:t>
              </a:r>
              <a:r>
                <a:rPr lang="es-CO" sz="1100">
                  <a:solidFill>
                    <a:srgbClr val="102244"/>
                  </a:solidFill>
                  <a:latin typeface="Century Gothic "/>
                </a:rPr>
                <a:t>.</a:t>
              </a:r>
            </a:p>
          </p:txBody>
        </p:sp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58E7D4F9-D37B-DA82-3FB6-2AA30FE27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64841" y="3046909"/>
              <a:ext cx="472686" cy="472686"/>
            </a:xfrm>
            <a:prstGeom prst="rect">
              <a:avLst/>
            </a:prstGeom>
          </p:spPr>
        </p:pic>
        <p:pic>
          <p:nvPicPr>
            <p:cNvPr id="27" name="Gráfico 26">
              <a:extLst>
                <a:ext uri="{FF2B5EF4-FFF2-40B4-BE49-F238E27FC236}">
                  <a16:creationId xmlns:a16="http://schemas.microsoft.com/office/drawing/2014/main" id="{F99F31F2-5FB2-0B6A-5ADC-5F1290BFA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85274" y="3267642"/>
              <a:ext cx="716077" cy="503906"/>
            </a:xfrm>
            <a:prstGeom prst="rect">
              <a:avLst/>
            </a:prstGeom>
          </p:spPr>
        </p:pic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13B458C6-5389-22F3-0D39-EA0210C7C392}"/>
              </a:ext>
            </a:extLst>
          </p:cNvPr>
          <p:cNvGrpSpPr/>
          <p:nvPr/>
        </p:nvGrpSpPr>
        <p:grpSpPr>
          <a:xfrm>
            <a:off x="6099224" y="4460134"/>
            <a:ext cx="4826278" cy="1930511"/>
            <a:chOff x="6099224" y="4460134"/>
            <a:chExt cx="4826278" cy="1930511"/>
          </a:xfrm>
        </p:grpSpPr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6728BDE0-BBA2-E8B3-4F85-EBA4FE0E2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99224" y="4460134"/>
              <a:ext cx="4826278" cy="1930511"/>
            </a:xfrm>
            <a:prstGeom prst="rect">
              <a:avLst/>
            </a:prstGeom>
          </p:spPr>
        </p:pic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A9274606-3EA7-1058-136C-22D75ACEA2E2}"/>
                </a:ext>
              </a:extLst>
            </p:cNvPr>
            <p:cNvSpPr txBox="1"/>
            <p:nvPr/>
          </p:nvSpPr>
          <p:spPr>
            <a:xfrm>
              <a:off x="9147044" y="5244964"/>
              <a:ext cx="15197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61970">
                <a:defRPr/>
              </a:pPr>
              <a:r>
                <a:rPr lang="es-CO" sz="1200" b="1" err="1">
                  <a:solidFill>
                    <a:srgbClr val="102244"/>
                  </a:solidFill>
                  <a:latin typeface="Century Gothic" panose="020B0502020202020204" pitchFamily="34" charset="0"/>
                </a:rPr>
                <a:t>Clinically</a:t>
              </a:r>
              <a:r>
                <a:rPr lang="es-CO" sz="1200" b="1">
                  <a:solidFill>
                    <a:srgbClr val="102244"/>
                  </a:solidFill>
                  <a:latin typeface="Century Gothic" panose="020B0502020202020204" pitchFamily="34" charset="0"/>
                </a:rPr>
                <a:t> </a:t>
              </a:r>
              <a:r>
                <a:rPr lang="es-CO" sz="1200" b="1" err="1">
                  <a:solidFill>
                    <a:srgbClr val="102244"/>
                  </a:solidFill>
                  <a:latin typeface="Century Gothic" panose="020B0502020202020204" pitchFamily="34" charset="0"/>
                </a:rPr>
                <a:t>proven</a:t>
              </a:r>
              <a:r>
                <a:rPr lang="es-CO" sz="1200" b="1">
                  <a:solidFill>
                    <a:srgbClr val="102244"/>
                  </a:solidFill>
                  <a:latin typeface="Century Gothic" panose="020B0502020202020204" pitchFamily="34" charset="0"/>
                </a:rPr>
                <a:t> </a:t>
              </a:r>
              <a:r>
                <a:rPr lang="es-CO" sz="1200" err="1">
                  <a:solidFill>
                    <a:srgbClr val="102244"/>
                  </a:solidFill>
                  <a:latin typeface="Century Gothic" panose="020B0502020202020204" pitchFamily="34" charset="0"/>
                </a:rPr>
                <a:t>to</a:t>
              </a:r>
              <a:r>
                <a:rPr lang="es-CO" sz="1200">
                  <a:solidFill>
                    <a:srgbClr val="102244"/>
                  </a:solidFill>
                  <a:latin typeface="Century Gothic" panose="020B0502020202020204" pitchFamily="34" charset="0"/>
                </a:rPr>
                <a:t> </a:t>
              </a:r>
              <a:r>
                <a:rPr lang="es-CO" sz="1200" err="1">
                  <a:solidFill>
                    <a:srgbClr val="102244"/>
                  </a:solidFill>
                  <a:latin typeface="Century Gothic" panose="020B0502020202020204" pitchFamily="34" charset="0"/>
                </a:rPr>
                <a:t>outperform</a:t>
              </a:r>
              <a:r>
                <a:rPr lang="es-CO" sz="1200">
                  <a:solidFill>
                    <a:srgbClr val="102244"/>
                  </a:solidFill>
                  <a:latin typeface="Century Gothic" panose="020B0502020202020204" pitchFamily="34" charset="0"/>
                </a:rPr>
                <a:t> krill </a:t>
              </a:r>
              <a:r>
                <a:rPr lang="es-CO" sz="1200" err="1">
                  <a:solidFill>
                    <a:srgbClr val="102244"/>
                  </a:solidFill>
                  <a:latin typeface="Century Gothic" panose="020B0502020202020204" pitchFamily="34" charset="0"/>
                </a:rPr>
                <a:t>oil</a:t>
              </a:r>
              <a:r>
                <a:rPr lang="es-CO" sz="1200">
                  <a:solidFill>
                    <a:srgbClr val="102244"/>
                  </a:solidFill>
                  <a:latin typeface="Century Gothic" panose="020B0502020202020204" pitchFamily="34" charset="0"/>
                </a:rPr>
                <a:t> in </a:t>
              </a:r>
              <a:r>
                <a:rPr lang="es-CO" sz="1200" err="1">
                  <a:solidFill>
                    <a:srgbClr val="102244"/>
                  </a:solidFill>
                  <a:latin typeface="Century Gothic" panose="020B0502020202020204" pitchFamily="34" charset="0"/>
                </a:rPr>
                <a:t>absorption</a:t>
              </a:r>
              <a:endParaRPr lang="es-CO" sz="1200">
                <a:solidFill>
                  <a:srgbClr val="102244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0EDAD67A-AB2B-E227-E1A4-BBE4372A4E87}"/>
                </a:ext>
              </a:extLst>
            </p:cNvPr>
            <p:cNvSpPr txBox="1"/>
            <p:nvPr/>
          </p:nvSpPr>
          <p:spPr>
            <a:xfrm>
              <a:off x="6099224" y="5161737"/>
              <a:ext cx="179588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61970">
                <a:defRPr/>
              </a:pPr>
              <a:r>
                <a:rPr lang="en-US" sz="1100" b="1">
                  <a:solidFill>
                    <a:srgbClr val="102244"/>
                  </a:solidFill>
                  <a:latin typeface="Century Gothic "/>
                </a:rPr>
                <a:t>2.74x greater triglyceride reduction </a:t>
              </a:r>
              <a:r>
                <a:rPr lang="en-US" sz="1100">
                  <a:solidFill>
                    <a:srgbClr val="102244"/>
                  </a:solidFill>
                  <a:latin typeface="Century Gothic "/>
                </a:rPr>
                <a:t>than standard fish oil, despite a lower daily EPA+DHA dose</a:t>
              </a:r>
              <a:endParaRPr lang="es-CO" sz="1100">
                <a:solidFill>
                  <a:srgbClr val="102244"/>
                </a:solidFill>
                <a:latin typeface="Century Gothic "/>
              </a:endParaRPr>
            </a:p>
          </p:txBody>
        </p:sp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14209F44-5525-F39E-311A-400B22000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24123" y="4643298"/>
              <a:ext cx="452809" cy="578589"/>
            </a:xfrm>
            <a:prstGeom prst="rect">
              <a:avLst/>
            </a:prstGeom>
          </p:spPr>
        </p:pic>
        <p:pic>
          <p:nvPicPr>
            <p:cNvPr id="30" name="Gráfico 29">
              <a:extLst>
                <a:ext uri="{FF2B5EF4-FFF2-40B4-BE49-F238E27FC236}">
                  <a16:creationId xmlns:a16="http://schemas.microsoft.com/office/drawing/2014/main" id="{058ACF1E-FE51-72F1-21D3-365EE8F4A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660264" y="4678377"/>
              <a:ext cx="730364" cy="389527"/>
            </a:xfrm>
            <a:prstGeom prst="rect">
              <a:avLst/>
            </a:prstGeom>
          </p:spPr>
        </p:pic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C65A4553-01E2-D513-68C8-A6A36CA0DCA4}"/>
              </a:ext>
            </a:extLst>
          </p:cNvPr>
          <p:cNvGrpSpPr/>
          <p:nvPr/>
        </p:nvGrpSpPr>
        <p:grpSpPr>
          <a:xfrm>
            <a:off x="6099224" y="1555214"/>
            <a:ext cx="4826278" cy="1930511"/>
            <a:chOff x="6099224" y="1555214"/>
            <a:chExt cx="4826278" cy="1930511"/>
          </a:xfrm>
        </p:grpSpPr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2EB7987B-B3A6-0CDF-3CF3-34A0C8A7E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99224" y="1555214"/>
              <a:ext cx="4826278" cy="1930511"/>
            </a:xfrm>
            <a:prstGeom prst="rect">
              <a:avLst/>
            </a:prstGeom>
          </p:spPr>
        </p:pic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24C670C3-52D7-FD07-A0F5-6FECAD3A7128}"/>
                </a:ext>
              </a:extLst>
            </p:cNvPr>
            <p:cNvSpPr txBox="1"/>
            <p:nvPr/>
          </p:nvSpPr>
          <p:spPr>
            <a:xfrm>
              <a:off x="8949001" y="2518455"/>
              <a:ext cx="19239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61970">
                <a:defRPr/>
              </a:pPr>
              <a:r>
                <a:rPr lang="es-CO" sz="1200" err="1">
                  <a:solidFill>
                    <a:srgbClr val="102244"/>
                  </a:solidFill>
                  <a:latin typeface="Century Gothic "/>
                </a:rPr>
                <a:t>Naturally</a:t>
              </a:r>
              <a:r>
                <a:rPr lang="es-CO" sz="1200">
                  <a:solidFill>
                    <a:srgbClr val="102244"/>
                  </a:solidFill>
                  <a:latin typeface="Century Gothic "/>
                </a:rPr>
                <a:t> </a:t>
              </a:r>
              <a:r>
                <a:rPr lang="es-CO" sz="1200" err="1">
                  <a:solidFill>
                    <a:srgbClr val="102244"/>
                  </a:solidFill>
                  <a:latin typeface="Century Gothic "/>
                </a:rPr>
                <a:t>self-emulsifies</a:t>
              </a:r>
              <a:r>
                <a:rPr lang="es-CO" sz="1200">
                  <a:solidFill>
                    <a:srgbClr val="102244"/>
                  </a:solidFill>
                  <a:latin typeface="Century Gothic "/>
                </a:rPr>
                <a:t> </a:t>
              </a:r>
              <a:r>
                <a:rPr lang="es-CO" sz="1200" err="1">
                  <a:solidFill>
                    <a:srgbClr val="102244"/>
                  </a:solidFill>
                  <a:latin typeface="Century Gothic "/>
                </a:rPr>
                <a:t>for</a:t>
              </a:r>
              <a:r>
                <a:rPr lang="es-CO" sz="1200">
                  <a:solidFill>
                    <a:srgbClr val="102244"/>
                  </a:solidFill>
                  <a:latin typeface="Century Gothic "/>
                </a:rPr>
                <a:t> </a:t>
              </a:r>
              <a:r>
                <a:rPr lang="es-CO" sz="1200" b="1">
                  <a:solidFill>
                    <a:srgbClr val="102244"/>
                  </a:solidFill>
                  <a:latin typeface="Century Gothic "/>
                </a:rPr>
                <a:t>superior </a:t>
              </a:r>
              <a:r>
                <a:rPr lang="es-CO" sz="1200" b="1" err="1">
                  <a:solidFill>
                    <a:srgbClr val="102244"/>
                  </a:solidFill>
                  <a:latin typeface="Century Gothic "/>
                </a:rPr>
                <a:t>bioavailability</a:t>
              </a:r>
              <a:endParaRPr lang="es-CO" sz="1200">
                <a:solidFill>
                  <a:srgbClr val="102244"/>
                </a:solidFill>
                <a:latin typeface="Century Gothic "/>
              </a:endParaRPr>
            </a:p>
          </p:txBody>
        </p:sp>
        <p:pic>
          <p:nvPicPr>
            <p:cNvPr id="2" name="Gráfico 1">
              <a:extLst>
                <a:ext uri="{FF2B5EF4-FFF2-40B4-BE49-F238E27FC236}">
                  <a16:creationId xmlns:a16="http://schemas.microsoft.com/office/drawing/2014/main" id="{D077CEB1-D278-CA64-AEA7-9F2E88345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371944" y="2322374"/>
              <a:ext cx="1516713" cy="514977"/>
            </a:xfrm>
            <a:prstGeom prst="rect">
              <a:avLst/>
            </a:prstGeom>
          </p:spPr>
        </p:pic>
        <p:pic>
          <p:nvPicPr>
            <p:cNvPr id="37" name="Gráfico 36">
              <a:extLst>
                <a:ext uri="{FF2B5EF4-FFF2-40B4-BE49-F238E27FC236}">
                  <a16:creationId xmlns:a16="http://schemas.microsoft.com/office/drawing/2014/main" id="{5F4D339C-C530-0DA3-BEF7-DE7E610AD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678824" y="2003088"/>
              <a:ext cx="456170" cy="437163"/>
            </a:xfrm>
            <a:prstGeom prst="rect">
              <a:avLst/>
            </a:prstGeom>
          </p:spPr>
        </p:pic>
      </p:grpSp>
      <p:pic>
        <p:nvPicPr>
          <p:cNvPr id="11" name="Gráfico 10">
            <a:extLst>
              <a:ext uri="{FF2B5EF4-FFF2-40B4-BE49-F238E27FC236}">
                <a16:creationId xmlns:a16="http://schemas.microsoft.com/office/drawing/2014/main" id="{F5791D21-BAD4-81B3-1609-1FBDC0B382E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84976"/>
          <a:stretch>
            <a:fillRect/>
          </a:stretch>
        </p:blipFill>
        <p:spPr>
          <a:xfrm>
            <a:off x="0" y="6996570"/>
            <a:ext cx="12192000" cy="129035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05B6D825-7E55-D535-95B2-12F6AF9DB59D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5045" r="567" b="45445"/>
          <a:stretch>
            <a:fillRect/>
          </a:stretch>
        </p:blipFill>
        <p:spPr>
          <a:xfrm rot="5400000">
            <a:off x="-4314389" y="1887507"/>
            <a:ext cx="6858003" cy="3082980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5C47B09F-0CC3-5B08-9696-76BDE6717694}"/>
              </a:ext>
            </a:extLst>
          </p:cNvPr>
          <p:cNvPicPr/>
          <p:nvPr/>
        </p:nvPicPr>
        <p:blipFill>
          <a:blip r:embed="rId20"/>
          <a:stretch>
            <a:fillRect/>
          </a:stretch>
        </p:blipFill>
        <p:spPr>
          <a:xfrm rot="18528642">
            <a:off x="10239916" y="5935044"/>
            <a:ext cx="5156107" cy="401030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861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3D970-8461-D945-5879-801366BC8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F8B7335A-6DA8-6BCD-D961-EEBB0A80144B}"/>
              </a:ext>
            </a:extLst>
          </p:cNvPr>
          <p:cNvGrpSpPr/>
          <p:nvPr/>
        </p:nvGrpSpPr>
        <p:grpSpPr>
          <a:xfrm>
            <a:off x="401973" y="447209"/>
            <a:ext cx="10735675" cy="5040092"/>
            <a:chOff x="401973" y="447209"/>
            <a:chExt cx="10735675" cy="5040092"/>
          </a:xfrm>
        </p:grpSpPr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2957CD6F-0635-7404-F380-9C13F0452250}"/>
                </a:ext>
              </a:extLst>
            </p:cNvPr>
            <p:cNvSpPr txBox="1"/>
            <p:nvPr/>
          </p:nvSpPr>
          <p:spPr>
            <a:xfrm>
              <a:off x="5180109" y="5179524"/>
              <a:ext cx="590890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61970">
                <a:defRPr/>
              </a:pPr>
              <a:r>
                <a:rPr lang="en-US" sz="1400">
                  <a:solidFill>
                    <a:srgbClr val="102244"/>
                  </a:solidFill>
                  <a:latin typeface="Century Gothic" panose="020B0502020202020204" pitchFamily="34" charset="0"/>
                </a:rPr>
                <a:t>Proven to achieve </a:t>
              </a:r>
              <a:r>
                <a:rPr lang="en-US" sz="1400" b="1">
                  <a:solidFill>
                    <a:srgbClr val="102244"/>
                  </a:solidFill>
                  <a:latin typeface="Century Gothic" panose="020B0502020202020204" pitchFamily="34" charset="0"/>
                </a:rPr>
                <a:t>more with less</a:t>
              </a:r>
              <a:r>
                <a:rPr lang="en-US" sz="1400">
                  <a:solidFill>
                    <a:srgbClr val="102244"/>
                  </a:solidFill>
                  <a:latin typeface="Century Gothic" panose="020B0502020202020204" pitchFamily="34" charset="0"/>
                </a:rPr>
                <a:t>—</a:t>
              </a:r>
              <a:r>
                <a:rPr lang="en-US" sz="1400" b="1">
                  <a:solidFill>
                    <a:srgbClr val="102244"/>
                  </a:solidFill>
                  <a:latin typeface="Century Gothic" panose="020B0502020202020204" pitchFamily="34" charset="0"/>
                </a:rPr>
                <a:t>greater impact</a:t>
              </a:r>
              <a:r>
                <a:rPr lang="en-US" sz="1400">
                  <a:solidFill>
                    <a:srgbClr val="102244"/>
                  </a:solidFill>
                  <a:latin typeface="Century Gothic" panose="020B0502020202020204" pitchFamily="34" charset="0"/>
                </a:rPr>
                <a:t>, reduced dose.</a:t>
              </a:r>
              <a:endParaRPr lang="es-CO" sz="1400">
                <a:solidFill>
                  <a:srgbClr val="102244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E44F3E6D-C353-A627-242F-AD497F42C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3372" y="2131953"/>
              <a:ext cx="3486930" cy="3355348"/>
            </a:xfrm>
            <a:prstGeom prst="rect">
              <a:avLst/>
            </a:prstGeom>
          </p:spPr>
        </p:pic>
        <p:sp>
          <p:nvSpPr>
            <p:cNvPr id="47" name="Gráfico 43">
              <a:extLst>
                <a:ext uri="{FF2B5EF4-FFF2-40B4-BE49-F238E27FC236}">
                  <a16:creationId xmlns:a16="http://schemas.microsoft.com/office/drawing/2014/main" id="{B0E5879D-6FD0-094D-F20D-80A877F75B84}"/>
                </a:ext>
              </a:extLst>
            </p:cNvPr>
            <p:cNvSpPr/>
            <p:nvPr/>
          </p:nvSpPr>
          <p:spPr>
            <a:xfrm>
              <a:off x="5117142" y="2725156"/>
              <a:ext cx="6020506" cy="2353372"/>
            </a:xfrm>
            <a:custGeom>
              <a:avLst/>
              <a:gdLst>
                <a:gd name="connsiteX0" fmla="*/ 5817501 w 6020506"/>
                <a:gd name="connsiteY0" fmla="*/ 0 h 2273473"/>
                <a:gd name="connsiteX1" fmla="*/ 6020506 w 6020506"/>
                <a:gd name="connsiteY1" fmla="*/ 184877 h 2273473"/>
                <a:gd name="connsiteX2" fmla="*/ 6020506 w 6020506"/>
                <a:gd name="connsiteY2" fmla="*/ 2088596 h 2273473"/>
                <a:gd name="connsiteX3" fmla="*/ 5817501 w 6020506"/>
                <a:gd name="connsiteY3" fmla="*/ 2273473 h 2273473"/>
                <a:gd name="connsiteX4" fmla="*/ 203005 w 6020506"/>
                <a:gd name="connsiteY4" fmla="*/ 2273473 h 2273473"/>
                <a:gd name="connsiteX5" fmla="*/ 0 w 6020506"/>
                <a:gd name="connsiteY5" fmla="*/ 2088596 h 2273473"/>
                <a:gd name="connsiteX6" fmla="*/ 0 w 6020506"/>
                <a:gd name="connsiteY6" fmla="*/ 184877 h 2273473"/>
                <a:gd name="connsiteX7" fmla="*/ 203005 w 6020506"/>
                <a:gd name="connsiteY7" fmla="*/ 0 h 227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20506" h="2273473">
                  <a:moveTo>
                    <a:pt x="5817501" y="0"/>
                  </a:moveTo>
                  <a:cubicBezTo>
                    <a:pt x="5929618" y="0"/>
                    <a:pt x="6020506" y="82772"/>
                    <a:pt x="6020506" y="184877"/>
                  </a:cubicBezTo>
                  <a:lnTo>
                    <a:pt x="6020506" y="2088596"/>
                  </a:lnTo>
                  <a:cubicBezTo>
                    <a:pt x="6020506" y="2190701"/>
                    <a:pt x="5929618" y="2273473"/>
                    <a:pt x="5817501" y="2273473"/>
                  </a:cubicBezTo>
                  <a:lnTo>
                    <a:pt x="203005" y="2273473"/>
                  </a:lnTo>
                  <a:cubicBezTo>
                    <a:pt x="90889" y="2273473"/>
                    <a:pt x="0" y="2190701"/>
                    <a:pt x="0" y="2088596"/>
                  </a:cubicBezTo>
                  <a:lnTo>
                    <a:pt x="0" y="184877"/>
                  </a:lnTo>
                  <a:cubicBezTo>
                    <a:pt x="0" y="82772"/>
                    <a:pt x="90889" y="0"/>
                    <a:pt x="203005" y="0"/>
                  </a:cubicBezTo>
                  <a:close/>
                </a:path>
              </a:pathLst>
            </a:custGeom>
            <a:solidFill>
              <a:srgbClr val="E0E2E6"/>
            </a:solidFill>
            <a:ln w="25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A7D1F5EC-9B4F-76A2-B8C6-8FA9C7ECA5A4}"/>
                </a:ext>
              </a:extLst>
            </p:cNvPr>
            <p:cNvSpPr txBox="1"/>
            <p:nvPr/>
          </p:nvSpPr>
          <p:spPr>
            <a:xfrm>
              <a:off x="2368142" y="1093540"/>
              <a:ext cx="5273348" cy="64633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defTabSz="761970">
                <a:defRPr/>
              </a:pPr>
              <a:r>
                <a:rPr lang="en-US" sz="1200">
                  <a:solidFill>
                    <a:srgbClr val="102244"/>
                  </a:solidFill>
                  <a:latin typeface="Century Gothic" panose="020B0502020202020204" pitchFamily="34" charset="0"/>
                </a:rPr>
                <a:t>Can you deliver real triglyceride reduction with less omega-3 than traditional high-dose products? Ruby-O® took on that challenge, and the results were clear.</a:t>
              </a:r>
              <a:endParaRPr lang="es-CO" sz="1200">
                <a:solidFill>
                  <a:srgbClr val="102244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0D24B919-FA2A-5ED2-8BC8-A8107381BA17}"/>
                </a:ext>
              </a:extLst>
            </p:cNvPr>
            <p:cNvSpPr txBox="1"/>
            <p:nvPr/>
          </p:nvSpPr>
          <p:spPr>
            <a:xfrm>
              <a:off x="6817046" y="2850410"/>
              <a:ext cx="3953936" cy="233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61970">
                <a:defRPr/>
              </a:pPr>
              <a:r>
                <a:rPr lang="en-US" sz="1600" b="1">
                  <a:solidFill>
                    <a:srgbClr val="AD171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2.7x</a:t>
              </a:r>
              <a:r>
                <a:rPr lang="en-US" sz="16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greater </a:t>
              </a:r>
              <a:r>
                <a:rPr 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triglyceride reduction </a:t>
              </a:r>
              <a:r>
                <a:rPr 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than standard formulations — at a </a:t>
              </a:r>
              <a:r>
                <a:rPr 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lower dose</a:t>
              </a:r>
            </a:p>
            <a:p>
              <a:pPr marL="285750" indent="-285750" defTabSz="761970">
                <a:buFont typeface="Arial" panose="020B0604020202020204" pitchFamily="34" charset="0"/>
                <a:buChar char="•"/>
                <a:defRPr/>
              </a:pPr>
              <a:endPara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defTabSz="761970">
                <a:defRPr/>
              </a:pPr>
              <a:r>
                <a:rPr 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More patients reached meaningful results, </a:t>
              </a:r>
              <a:r>
                <a:rPr lang="en-US" sz="1600" b="1">
                  <a:solidFill>
                    <a:srgbClr val="AD171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exiting the high-risk zone</a:t>
              </a:r>
            </a:p>
            <a:p>
              <a:pPr marL="285750" indent="-285750" defTabSz="761970">
                <a:buFont typeface="Arial" panose="020B0604020202020204" pitchFamily="34" charset="0"/>
                <a:buChar char="•"/>
                <a:defRPr/>
              </a:pPr>
              <a:endPara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defTabSz="761970">
                <a:defRPr/>
              </a:pPr>
              <a:r>
                <a:rPr lang="en-US" sz="1600" b="1">
                  <a:solidFill>
                    <a:srgbClr val="AD171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Omega-3 Index improved by 34%, </a:t>
              </a:r>
              <a:r>
                <a:rPr 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moving closer to the </a:t>
              </a:r>
              <a:r>
                <a:rPr lang="en-US" sz="1600" b="1">
                  <a:solidFill>
                    <a:srgbClr val="1022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optimal range</a:t>
              </a:r>
            </a:p>
            <a:p>
              <a:pPr defTabSz="761970">
                <a:defRPr/>
              </a:pPr>
              <a:endPara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Flexo" panose="02000000000000000000" pitchFamily="2" charset="0"/>
              </a:endParaRPr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BDA4957F-E66C-043A-E6F0-F73B98033272}"/>
                </a:ext>
              </a:extLst>
            </p:cNvPr>
            <p:cNvSpPr txBox="1"/>
            <p:nvPr/>
          </p:nvSpPr>
          <p:spPr>
            <a:xfrm>
              <a:off x="2368142" y="447209"/>
              <a:ext cx="541706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b="1">
                  <a:solidFill>
                    <a:srgbClr val="1022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Achieving More with Less: Ruby-O® Demonstrates Efficacy at a Significantly Lower Dose*</a:t>
              </a:r>
            </a:p>
          </p:txBody>
        </p:sp>
        <p:pic>
          <p:nvPicPr>
            <p:cNvPr id="24" name="Gráfico 23">
              <a:extLst>
                <a:ext uri="{FF2B5EF4-FFF2-40B4-BE49-F238E27FC236}">
                  <a16:creationId xmlns:a16="http://schemas.microsoft.com/office/drawing/2014/main" id="{657401E9-F78E-1614-C3BB-79B5B8E51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1973" y="831930"/>
              <a:ext cx="1722282" cy="584775"/>
            </a:xfrm>
            <a:prstGeom prst="rect">
              <a:avLst/>
            </a:prstGeom>
          </p:spPr>
        </p:pic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AED8DB35-4E87-10C9-74C8-3FF578090B2F}"/>
                </a:ext>
              </a:extLst>
            </p:cNvPr>
            <p:cNvCxnSpPr>
              <a:cxnSpLocks/>
            </p:cNvCxnSpPr>
            <p:nvPr/>
          </p:nvCxnSpPr>
          <p:spPr>
            <a:xfrm>
              <a:off x="2350387" y="472871"/>
              <a:ext cx="0" cy="1165362"/>
            </a:xfrm>
            <a:prstGeom prst="line">
              <a:avLst/>
            </a:prstGeom>
            <a:ln w="28575">
              <a:solidFill>
                <a:srgbClr val="1022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Gráfico 35">
              <a:extLst>
                <a:ext uri="{FF2B5EF4-FFF2-40B4-BE49-F238E27FC236}">
                  <a16:creationId xmlns:a16="http://schemas.microsoft.com/office/drawing/2014/main" id="{A73EA6CC-4F0B-7A75-BBEB-E0393F677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80109" y="2179363"/>
              <a:ext cx="1990725" cy="409575"/>
            </a:xfrm>
            <a:prstGeom prst="rect">
              <a:avLst/>
            </a:prstGeom>
          </p:spPr>
        </p:pic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D51550D0-5794-EADE-0616-B40A264B3B14}"/>
                </a:ext>
              </a:extLst>
            </p:cNvPr>
            <p:cNvSpPr txBox="1"/>
            <p:nvPr/>
          </p:nvSpPr>
          <p:spPr>
            <a:xfrm>
              <a:off x="5423220" y="2219606"/>
              <a:ext cx="17476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KEY FINDINGS:</a:t>
              </a:r>
              <a:endParaRPr lang="es-CO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cxnSp>
          <p:nvCxnSpPr>
            <p:cNvPr id="45" name="Conector recto 44">
              <a:extLst>
                <a:ext uri="{FF2B5EF4-FFF2-40B4-BE49-F238E27FC236}">
                  <a16:creationId xmlns:a16="http://schemas.microsoft.com/office/drawing/2014/main" id="{F322640A-1006-741F-A6E3-F25049A15A2C}"/>
                </a:ext>
              </a:extLst>
            </p:cNvPr>
            <p:cNvCxnSpPr>
              <a:cxnSpLocks/>
            </p:cNvCxnSpPr>
            <p:nvPr/>
          </p:nvCxnSpPr>
          <p:spPr>
            <a:xfrm>
              <a:off x="6713207" y="2957808"/>
              <a:ext cx="0" cy="1809645"/>
            </a:xfrm>
            <a:prstGeom prst="line">
              <a:avLst/>
            </a:prstGeom>
            <a:ln w="28575">
              <a:solidFill>
                <a:srgbClr val="1022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D680E7B-1F29-9BC3-DD7F-0A10ABC2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465247" y="3386745"/>
              <a:ext cx="914505" cy="914505"/>
            </a:xfrm>
            <a:prstGeom prst="rect">
              <a:avLst/>
            </a:prstGeom>
          </p:spPr>
        </p:pic>
      </p:grpSp>
      <p:pic>
        <p:nvPicPr>
          <p:cNvPr id="33" name="Gráfico 32">
            <a:extLst>
              <a:ext uri="{FF2B5EF4-FFF2-40B4-BE49-F238E27FC236}">
                <a16:creationId xmlns:a16="http://schemas.microsoft.com/office/drawing/2014/main" id="{965EBC56-1923-F894-D5E6-4F66AF2692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84976"/>
          <a:stretch>
            <a:fillRect/>
          </a:stretch>
        </p:blipFill>
        <p:spPr>
          <a:xfrm>
            <a:off x="0" y="5567644"/>
            <a:ext cx="12192000" cy="129035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3926BF7-757B-AC20-4AD3-744D050D6FD3}"/>
              </a:ext>
            </a:extLst>
          </p:cNvPr>
          <p:cNvSpPr txBox="1"/>
          <p:nvPr/>
        </p:nvSpPr>
        <p:spPr>
          <a:xfrm>
            <a:off x="523783" y="6073778"/>
            <a:ext cx="1138067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1970">
              <a:defRPr/>
            </a:pPr>
            <a:r>
              <a:rPr lang="en-US" sz="1050" i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*This was a 12-week, randomized, double-blind clinical trial involving adults diagnosed with hypertriglyceridemia. Participants were assigned to receive either Ruby-O® Balance or a standard omega-3 supplement, each at a dose of 3 capsules per day. Despite delivering a lower daily EPA+DHA dose (825 mg vs. 903 mg), Ruby-O® demonstrated superior outcomes in triglyceride reduction and Omega-3 Index improvement.</a:t>
            </a:r>
            <a:endParaRPr lang="es-CO" sz="1050" i="1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671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96E66-1775-0387-2DFA-243EF2829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upo 52">
            <a:extLst>
              <a:ext uri="{FF2B5EF4-FFF2-40B4-BE49-F238E27FC236}">
                <a16:creationId xmlns:a16="http://schemas.microsoft.com/office/drawing/2014/main" id="{3983EB83-8DA1-023E-E1A0-73C11037024F}"/>
              </a:ext>
            </a:extLst>
          </p:cNvPr>
          <p:cNvGrpSpPr/>
          <p:nvPr/>
        </p:nvGrpSpPr>
        <p:grpSpPr>
          <a:xfrm>
            <a:off x="863956" y="7397971"/>
            <a:ext cx="10735675" cy="5040092"/>
            <a:chOff x="401973" y="447209"/>
            <a:chExt cx="10735675" cy="5040092"/>
          </a:xfrm>
        </p:grpSpPr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B37BC63F-00DF-2D7E-E8F8-4201CAE487AF}"/>
                </a:ext>
              </a:extLst>
            </p:cNvPr>
            <p:cNvSpPr txBox="1"/>
            <p:nvPr/>
          </p:nvSpPr>
          <p:spPr>
            <a:xfrm>
              <a:off x="5180109" y="5179524"/>
              <a:ext cx="590890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61970">
                <a:defRPr/>
              </a:pPr>
              <a:r>
                <a:rPr lang="en-US" sz="1400">
                  <a:solidFill>
                    <a:srgbClr val="102244"/>
                  </a:solidFill>
                  <a:latin typeface="Century Gothic" panose="020B0502020202020204" pitchFamily="34" charset="0"/>
                </a:rPr>
                <a:t>Proven to achieve </a:t>
              </a:r>
              <a:r>
                <a:rPr lang="en-US" sz="1400" b="1">
                  <a:solidFill>
                    <a:srgbClr val="102244"/>
                  </a:solidFill>
                  <a:latin typeface="Century Gothic" panose="020B0502020202020204" pitchFamily="34" charset="0"/>
                </a:rPr>
                <a:t>more with less</a:t>
              </a:r>
              <a:r>
                <a:rPr lang="en-US" sz="1400">
                  <a:solidFill>
                    <a:srgbClr val="102244"/>
                  </a:solidFill>
                  <a:latin typeface="Century Gothic" panose="020B0502020202020204" pitchFamily="34" charset="0"/>
                </a:rPr>
                <a:t>—</a:t>
              </a:r>
              <a:r>
                <a:rPr lang="en-US" sz="1400" b="1">
                  <a:solidFill>
                    <a:srgbClr val="102244"/>
                  </a:solidFill>
                  <a:latin typeface="Century Gothic" panose="020B0502020202020204" pitchFamily="34" charset="0"/>
                </a:rPr>
                <a:t>greater impact</a:t>
              </a:r>
              <a:r>
                <a:rPr lang="en-US" sz="1400">
                  <a:solidFill>
                    <a:srgbClr val="102244"/>
                  </a:solidFill>
                  <a:latin typeface="Century Gothic" panose="020B0502020202020204" pitchFamily="34" charset="0"/>
                </a:rPr>
                <a:t>, reduced dose.</a:t>
              </a:r>
              <a:endParaRPr lang="es-CO" sz="1400">
                <a:solidFill>
                  <a:srgbClr val="102244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55" name="Gráfico 54">
              <a:extLst>
                <a:ext uri="{FF2B5EF4-FFF2-40B4-BE49-F238E27FC236}">
                  <a16:creationId xmlns:a16="http://schemas.microsoft.com/office/drawing/2014/main" id="{D092ED52-3D8A-2C7D-B8DB-657750C7D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3372" y="2131953"/>
              <a:ext cx="3486930" cy="3355348"/>
            </a:xfrm>
            <a:prstGeom prst="rect">
              <a:avLst/>
            </a:prstGeom>
          </p:spPr>
        </p:pic>
        <p:sp>
          <p:nvSpPr>
            <p:cNvPr id="56" name="Gráfico 43">
              <a:extLst>
                <a:ext uri="{FF2B5EF4-FFF2-40B4-BE49-F238E27FC236}">
                  <a16:creationId xmlns:a16="http://schemas.microsoft.com/office/drawing/2014/main" id="{DABE0E3C-CB83-62D7-4D86-F55234EB7E40}"/>
                </a:ext>
              </a:extLst>
            </p:cNvPr>
            <p:cNvSpPr/>
            <p:nvPr/>
          </p:nvSpPr>
          <p:spPr>
            <a:xfrm>
              <a:off x="5117142" y="2725156"/>
              <a:ext cx="6020506" cy="2353372"/>
            </a:xfrm>
            <a:custGeom>
              <a:avLst/>
              <a:gdLst>
                <a:gd name="connsiteX0" fmla="*/ 5817501 w 6020506"/>
                <a:gd name="connsiteY0" fmla="*/ 0 h 2273473"/>
                <a:gd name="connsiteX1" fmla="*/ 6020506 w 6020506"/>
                <a:gd name="connsiteY1" fmla="*/ 184877 h 2273473"/>
                <a:gd name="connsiteX2" fmla="*/ 6020506 w 6020506"/>
                <a:gd name="connsiteY2" fmla="*/ 2088596 h 2273473"/>
                <a:gd name="connsiteX3" fmla="*/ 5817501 w 6020506"/>
                <a:gd name="connsiteY3" fmla="*/ 2273473 h 2273473"/>
                <a:gd name="connsiteX4" fmla="*/ 203005 w 6020506"/>
                <a:gd name="connsiteY4" fmla="*/ 2273473 h 2273473"/>
                <a:gd name="connsiteX5" fmla="*/ 0 w 6020506"/>
                <a:gd name="connsiteY5" fmla="*/ 2088596 h 2273473"/>
                <a:gd name="connsiteX6" fmla="*/ 0 w 6020506"/>
                <a:gd name="connsiteY6" fmla="*/ 184877 h 2273473"/>
                <a:gd name="connsiteX7" fmla="*/ 203005 w 6020506"/>
                <a:gd name="connsiteY7" fmla="*/ 0 h 227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20506" h="2273473">
                  <a:moveTo>
                    <a:pt x="5817501" y="0"/>
                  </a:moveTo>
                  <a:cubicBezTo>
                    <a:pt x="5929618" y="0"/>
                    <a:pt x="6020506" y="82772"/>
                    <a:pt x="6020506" y="184877"/>
                  </a:cubicBezTo>
                  <a:lnTo>
                    <a:pt x="6020506" y="2088596"/>
                  </a:lnTo>
                  <a:cubicBezTo>
                    <a:pt x="6020506" y="2190701"/>
                    <a:pt x="5929618" y="2273473"/>
                    <a:pt x="5817501" y="2273473"/>
                  </a:cubicBezTo>
                  <a:lnTo>
                    <a:pt x="203005" y="2273473"/>
                  </a:lnTo>
                  <a:cubicBezTo>
                    <a:pt x="90889" y="2273473"/>
                    <a:pt x="0" y="2190701"/>
                    <a:pt x="0" y="2088596"/>
                  </a:cubicBezTo>
                  <a:lnTo>
                    <a:pt x="0" y="184877"/>
                  </a:lnTo>
                  <a:cubicBezTo>
                    <a:pt x="0" y="82772"/>
                    <a:pt x="90889" y="0"/>
                    <a:pt x="203005" y="0"/>
                  </a:cubicBezTo>
                  <a:close/>
                </a:path>
              </a:pathLst>
            </a:custGeom>
            <a:solidFill>
              <a:srgbClr val="E0E2E6"/>
            </a:solidFill>
            <a:ln w="25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882EAC81-7FA0-14C8-FAD5-0CE12DC5C562}"/>
                </a:ext>
              </a:extLst>
            </p:cNvPr>
            <p:cNvSpPr txBox="1"/>
            <p:nvPr/>
          </p:nvSpPr>
          <p:spPr>
            <a:xfrm>
              <a:off x="2368142" y="1093540"/>
              <a:ext cx="5273348" cy="64633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defTabSz="761970">
                <a:defRPr/>
              </a:pPr>
              <a:r>
                <a:rPr lang="en-US" sz="1200">
                  <a:solidFill>
                    <a:srgbClr val="102244"/>
                  </a:solidFill>
                  <a:latin typeface="Century Gothic" panose="020B0502020202020204" pitchFamily="34" charset="0"/>
                </a:rPr>
                <a:t>Can you deliver real triglyceride reduction with less omega-3 than traditional high-dose products? Ruby-O® took on that challenge, and the results were clear.</a:t>
              </a:r>
              <a:endParaRPr lang="es-CO" sz="1200">
                <a:solidFill>
                  <a:srgbClr val="102244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8" name="CuadroTexto 57">
              <a:extLst>
                <a:ext uri="{FF2B5EF4-FFF2-40B4-BE49-F238E27FC236}">
                  <a16:creationId xmlns:a16="http://schemas.microsoft.com/office/drawing/2014/main" id="{DDE3064F-0584-4316-04F8-7F7D8B909B63}"/>
                </a:ext>
              </a:extLst>
            </p:cNvPr>
            <p:cNvSpPr txBox="1"/>
            <p:nvPr/>
          </p:nvSpPr>
          <p:spPr>
            <a:xfrm>
              <a:off x="6817046" y="2850410"/>
              <a:ext cx="3953936" cy="233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61970">
                <a:defRPr/>
              </a:pPr>
              <a:r>
                <a:rPr lang="en-US" sz="1600" b="1">
                  <a:solidFill>
                    <a:srgbClr val="AD171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2.7x</a:t>
              </a:r>
              <a:r>
                <a:rPr lang="en-US" sz="16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greater </a:t>
              </a:r>
              <a:r>
                <a:rPr 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triglyceride reduction </a:t>
              </a:r>
              <a:r>
                <a:rPr 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than standard formulations — at a </a:t>
              </a:r>
              <a:r>
                <a:rPr 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lower dose</a:t>
              </a:r>
            </a:p>
            <a:p>
              <a:pPr marL="285750" indent="-285750" defTabSz="761970">
                <a:buFont typeface="Arial" panose="020B0604020202020204" pitchFamily="34" charset="0"/>
                <a:buChar char="•"/>
                <a:defRPr/>
              </a:pPr>
              <a:endPara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defTabSz="761970">
                <a:defRPr/>
              </a:pPr>
              <a:r>
                <a:rPr 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More patients reached meaningful results, </a:t>
              </a:r>
              <a:r>
                <a:rPr lang="en-US" sz="1600" b="1">
                  <a:solidFill>
                    <a:srgbClr val="AD171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exiting the high-risk zone</a:t>
              </a:r>
            </a:p>
            <a:p>
              <a:pPr marL="285750" indent="-285750" defTabSz="761970">
                <a:buFont typeface="Arial" panose="020B0604020202020204" pitchFamily="34" charset="0"/>
                <a:buChar char="•"/>
                <a:defRPr/>
              </a:pPr>
              <a:endPara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defTabSz="761970">
                <a:defRPr/>
              </a:pPr>
              <a:r>
                <a:rPr lang="en-US" sz="1600" b="1">
                  <a:solidFill>
                    <a:srgbClr val="AD171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Omega-3 Index improved by 34%, </a:t>
              </a:r>
              <a:r>
                <a:rPr 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moving closer to the </a:t>
              </a:r>
              <a:r>
                <a:rPr lang="en-US" sz="1600" b="1">
                  <a:solidFill>
                    <a:srgbClr val="1022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optimal range</a:t>
              </a:r>
            </a:p>
            <a:p>
              <a:pPr defTabSz="761970">
                <a:defRPr/>
              </a:pPr>
              <a:endPara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Flexo" panose="02000000000000000000" pitchFamily="2" charset="0"/>
              </a:endParaRPr>
            </a:p>
          </p:txBody>
        </p:sp>
        <p:sp>
          <p:nvSpPr>
            <p:cNvPr id="59" name="CuadroTexto 58">
              <a:extLst>
                <a:ext uri="{FF2B5EF4-FFF2-40B4-BE49-F238E27FC236}">
                  <a16:creationId xmlns:a16="http://schemas.microsoft.com/office/drawing/2014/main" id="{A8EC19F7-FF95-F7A6-AD58-1261DCE15AA3}"/>
                </a:ext>
              </a:extLst>
            </p:cNvPr>
            <p:cNvSpPr txBox="1"/>
            <p:nvPr/>
          </p:nvSpPr>
          <p:spPr>
            <a:xfrm>
              <a:off x="2368142" y="447209"/>
              <a:ext cx="541706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b="1">
                  <a:solidFill>
                    <a:srgbClr val="1022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Achieving More with Less: Ruby-O® Demonstrates Efficacy at a Significantly Lower Dose*</a:t>
              </a:r>
            </a:p>
          </p:txBody>
        </p:sp>
        <p:pic>
          <p:nvPicPr>
            <p:cNvPr id="60" name="Gráfico 59">
              <a:extLst>
                <a:ext uri="{FF2B5EF4-FFF2-40B4-BE49-F238E27FC236}">
                  <a16:creationId xmlns:a16="http://schemas.microsoft.com/office/drawing/2014/main" id="{82801F4D-10E8-2B5B-E995-7414EBCE1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1973" y="831930"/>
              <a:ext cx="1722282" cy="584775"/>
            </a:xfrm>
            <a:prstGeom prst="rect">
              <a:avLst/>
            </a:prstGeom>
          </p:spPr>
        </p:pic>
        <p:cxnSp>
          <p:nvCxnSpPr>
            <p:cNvPr id="61" name="Conector recto 60">
              <a:extLst>
                <a:ext uri="{FF2B5EF4-FFF2-40B4-BE49-F238E27FC236}">
                  <a16:creationId xmlns:a16="http://schemas.microsoft.com/office/drawing/2014/main" id="{161DB49A-C2B2-54D3-6059-F60E0CF45209}"/>
                </a:ext>
              </a:extLst>
            </p:cNvPr>
            <p:cNvCxnSpPr>
              <a:cxnSpLocks/>
            </p:cNvCxnSpPr>
            <p:nvPr/>
          </p:nvCxnSpPr>
          <p:spPr>
            <a:xfrm>
              <a:off x="2350387" y="472871"/>
              <a:ext cx="0" cy="1165362"/>
            </a:xfrm>
            <a:prstGeom prst="line">
              <a:avLst/>
            </a:prstGeom>
            <a:ln w="28575">
              <a:solidFill>
                <a:srgbClr val="1022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Gráfico 61">
              <a:extLst>
                <a:ext uri="{FF2B5EF4-FFF2-40B4-BE49-F238E27FC236}">
                  <a16:creationId xmlns:a16="http://schemas.microsoft.com/office/drawing/2014/main" id="{FE1ED4B0-97A4-9915-2AF0-A6EEA54F9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80109" y="2179363"/>
              <a:ext cx="1990725" cy="409575"/>
            </a:xfrm>
            <a:prstGeom prst="rect">
              <a:avLst/>
            </a:prstGeom>
          </p:spPr>
        </p:pic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id="{35A0E80C-C2F2-0F62-20FB-2A970468E63F}"/>
                </a:ext>
              </a:extLst>
            </p:cNvPr>
            <p:cNvSpPr txBox="1"/>
            <p:nvPr/>
          </p:nvSpPr>
          <p:spPr>
            <a:xfrm>
              <a:off x="5423220" y="2219606"/>
              <a:ext cx="17476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KEY FINDINGS:</a:t>
              </a:r>
              <a:endParaRPr lang="es-CO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cxnSp>
          <p:nvCxnSpPr>
            <p:cNvPr id="64" name="Conector recto 63">
              <a:extLst>
                <a:ext uri="{FF2B5EF4-FFF2-40B4-BE49-F238E27FC236}">
                  <a16:creationId xmlns:a16="http://schemas.microsoft.com/office/drawing/2014/main" id="{403A67FF-105C-839C-2C53-112986BB5624}"/>
                </a:ext>
              </a:extLst>
            </p:cNvPr>
            <p:cNvCxnSpPr>
              <a:cxnSpLocks/>
            </p:cNvCxnSpPr>
            <p:nvPr/>
          </p:nvCxnSpPr>
          <p:spPr>
            <a:xfrm>
              <a:off x="6713207" y="2957808"/>
              <a:ext cx="0" cy="1809645"/>
            </a:xfrm>
            <a:prstGeom prst="line">
              <a:avLst/>
            </a:prstGeom>
            <a:ln w="28575">
              <a:solidFill>
                <a:srgbClr val="1022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Gráfico 64">
              <a:extLst>
                <a:ext uri="{FF2B5EF4-FFF2-40B4-BE49-F238E27FC236}">
                  <a16:creationId xmlns:a16="http://schemas.microsoft.com/office/drawing/2014/main" id="{E76C3F79-D9CB-D7A2-4DF5-59A527CBF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465247" y="3386745"/>
              <a:ext cx="914505" cy="914505"/>
            </a:xfrm>
            <a:prstGeom prst="rect">
              <a:avLst/>
            </a:prstGeom>
          </p:spPr>
        </p:pic>
      </p:grpSp>
      <p:pic>
        <p:nvPicPr>
          <p:cNvPr id="80" name="Gráfico 79">
            <a:extLst>
              <a:ext uri="{FF2B5EF4-FFF2-40B4-BE49-F238E27FC236}">
                <a16:creationId xmlns:a16="http://schemas.microsoft.com/office/drawing/2014/main" id="{BEDFD09C-F141-24D6-0CFC-C31597353E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32808"/>
          <a:stretch>
            <a:fillRect/>
          </a:stretch>
        </p:blipFill>
        <p:spPr>
          <a:xfrm>
            <a:off x="0" y="1213331"/>
            <a:ext cx="12192000" cy="5770809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FB167F6B-58B1-C2A0-833F-ADDB584F5A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71923" y="1944293"/>
            <a:ext cx="3978116" cy="594482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E48D63CC-95CF-B3B6-CE60-1A2FBB4FB58D}"/>
              </a:ext>
            </a:extLst>
          </p:cNvPr>
          <p:cNvGrpSpPr/>
          <p:nvPr/>
        </p:nvGrpSpPr>
        <p:grpSpPr>
          <a:xfrm>
            <a:off x="-2877110" y="68627"/>
            <a:ext cx="4826278" cy="1930511"/>
            <a:chOff x="-3100267" y="106263"/>
            <a:chExt cx="4826278" cy="1930511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22C66D59-ECD7-FEFA-2E4D-1D7E2EE0E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3100267" y="106263"/>
              <a:ext cx="4826278" cy="1930511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72042F51-4EAC-482D-282D-4A5A1777F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13206" y="785925"/>
              <a:ext cx="1259104" cy="553163"/>
            </a:xfrm>
            <a:prstGeom prst="rect">
              <a:avLst/>
            </a:prstGeom>
          </p:spPr>
        </p:pic>
      </p:grpSp>
      <p:grpSp>
        <p:nvGrpSpPr>
          <p:cNvPr id="81" name="Grupo 80">
            <a:extLst>
              <a:ext uri="{FF2B5EF4-FFF2-40B4-BE49-F238E27FC236}">
                <a16:creationId xmlns:a16="http://schemas.microsoft.com/office/drawing/2014/main" id="{243C5A38-54B5-0A2E-44C8-EDF198E51F75}"/>
              </a:ext>
            </a:extLst>
          </p:cNvPr>
          <p:cNvGrpSpPr/>
          <p:nvPr/>
        </p:nvGrpSpPr>
        <p:grpSpPr>
          <a:xfrm>
            <a:off x="863956" y="410351"/>
            <a:ext cx="10944194" cy="6200167"/>
            <a:chOff x="863956" y="410351"/>
            <a:chExt cx="10944194" cy="6200167"/>
          </a:xfrm>
        </p:grpSpPr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B5CEFC90-C886-924A-8ACD-3F975BCDD853}"/>
                </a:ext>
              </a:extLst>
            </p:cNvPr>
            <p:cNvSpPr txBox="1"/>
            <p:nvPr/>
          </p:nvSpPr>
          <p:spPr>
            <a:xfrm>
              <a:off x="2129515" y="410351"/>
              <a:ext cx="571182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941435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SCIENCE-DRIVEN</a:t>
              </a:r>
              <a:r>
                <a:rPr lang="en-US" sz="2800">
                  <a:solidFill>
                    <a:srgbClr val="941435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</a:t>
              </a:r>
              <a:r>
                <a:rPr lang="en-US" sz="2800" b="1">
                  <a:solidFill>
                    <a:srgbClr val="1022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FORMULATION</a:t>
              </a:r>
            </a:p>
            <a:p>
              <a:r>
                <a:rPr lang="en-US" sz="2000">
                  <a:solidFill>
                    <a:srgbClr val="1022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Concepts Powered by </a:t>
              </a:r>
              <a:r>
                <a:rPr lang="en-US" sz="2000" b="1">
                  <a:solidFill>
                    <a:srgbClr val="941435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Ruby-O®</a:t>
              </a:r>
            </a:p>
          </p:txBody>
        </p:sp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25B326B7-2041-556B-B7E0-54ED3C6F43A4}"/>
                </a:ext>
              </a:extLst>
            </p:cNvPr>
            <p:cNvGrpSpPr/>
            <p:nvPr/>
          </p:nvGrpSpPr>
          <p:grpSpPr>
            <a:xfrm>
              <a:off x="863956" y="5770728"/>
              <a:ext cx="10944194" cy="839790"/>
              <a:chOff x="863956" y="5770728"/>
              <a:chExt cx="10944194" cy="839790"/>
            </a:xfrm>
          </p:grpSpPr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B789763C-8DA2-3934-87D2-AE39C37D4224}"/>
                  </a:ext>
                </a:extLst>
              </p:cNvPr>
              <p:cNvSpPr txBox="1"/>
              <p:nvPr/>
            </p:nvSpPr>
            <p:spPr>
              <a:xfrm>
                <a:off x="965915" y="5779521"/>
                <a:ext cx="1084223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 algn="ctr">
                  <a:defRPr sz="1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lexo Thin" panose="02000000000000000000" pitchFamily="2" charset="0"/>
                  </a:defRPr>
                </a:lvl1pPr>
              </a:lstStyle>
              <a:p>
                <a:pPr algn="l"/>
                <a:r>
                  <a:rPr lang="en-US" sz="1200" b="1" err="1">
                    <a:solidFill>
                      <a:srgbClr val="102244"/>
                    </a:solidFill>
                    <a:latin typeface="Century Gothic "/>
                  </a:rPr>
                  <a:t>Cellavie</a:t>
                </a:r>
                <a:r>
                  <a:rPr lang="en-US" sz="1200" b="1">
                    <a:solidFill>
                      <a:srgbClr val="102244"/>
                    </a:solidFill>
                    <a:latin typeface="Century Gothic "/>
                  </a:rPr>
                  <a:t>™ </a:t>
                </a:r>
                <a:r>
                  <a:rPr lang="en-US" sz="1200">
                    <a:solidFill>
                      <a:srgbClr val="102244"/>
                    </a:solidFill>
                    <a:latin typeface="Century Gothic "/>
                  </a:rPr>
                  <a:t>is our signature concept product line, where we co-create </a:t>
                </a:r>
                <a:r>
                  <a:rPr lang="en-US" sz="1200" b="1">
                    <a:solidFill>
                      <a:srgbClr val="102244"/>
                    </a:solidFill>
                    <a:latin typeface="Century Gothic "/>
                  </a:rPr>
                  <a:t>category-ready formulations powered by Ruby-O®. </a:t>
                </a:r>
                <a:r>
                  <a:rPr lang="en-US" sz="1200">
                    <a:solidFill>
                      <a:srgbClr val="102244"/>
                    </a:solidFill>
                    <a:latin typeface="Century Gothic "/>
                  </a:rPr>
                  <a:t>We combine lipid science with synergistic ingredients to deliver next-gen supplements. </a:t>
                </a:r>
              </a:p>
              <a:p>
                <a:pPr algn="l"/>
                <a:r>
                  <a:rPr lang="en-US" sz="1200" b="1">
                    <a:solidFill>
                      <a:srgbClr val="102244"/>
                    </a:solidFill>
                    <a:latin typeface="Century Gothic "/>
                  </a:rPr>
                  <a:t>Launchable solutions, </a:t>
                </a:r>
                <a:r>
                  <a:rPr lang="en-US" sz="1200">
                    <a:solidFill>
                      <a:srgbClr val="102244"/>
                    </a:solidFill>
                    <a:latin typeface="Century Gothic "/>
                  </a:rPr>
                  <a:t>backed by science, aligned with consumer trends, and customizable for your brand.</a:t>
                </a:r>
              </a:p>
              <a:p>
                <a:pPr algn="l"/>
                <a:r>
                  <a:rPr lang="en-US" sz="1200">
                    <a:solidFill>
                      <a:srgbClr val="102244"/>
                    </a:solidFill>
                    <a:latin typeface="Century Gothic "/>
                  </a:rPr>
                  <a:t>With Ruby-O® as your platform, the formulation possibilities are endless.</a:t>
                </a:r>
              </a:p>
            </p:txBody>
          </p:sp>
          <p:cxnSp>
            <p:nvCxnSpPr>
              <p:cNvPr id="13" name="Conector recto 12">
                <a:extLst>
                  <a:ext uri="{FF2B5EF4-FFF2-40B4-BE49-F238E27FC236}">
                    <a16:creationId xmlns:a16="http://schemas.microsoft.com/office/drawing/2014/main" id="{6D63B911-5A36-A93F-0901-A0FA211E6A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956" y="5770728"/>
                <a:ext cx="0" cy="839790"/>
              </a:xfrm>
              <a:prstGeom prst="line">
                <a:avLst/>
              </a:prstGeom>
              <a:ln w="28575">
                <a:solidFill>
                  <a:srgbClr val="94143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3" name="CuadroTexto 82">
            <a:extLst>
              <a:ext uri="{FF2B5EF4-FFF2-40B4-BE49-F238E27FC236}">
                <a16:creationId xmlns:a16="http://schemas.microsoft.com/office/drawing/2014/main" id="{1C2C602B-FAC1-3A4E-6A4E-451B681856D1}"/>
              </a:ext>
            </a:extLst>
          </p:cNvPr>
          <p:cNvSpPr txBox="1"/>
          <p:nvPr/>
        </p:nvSpPr>
        <p:spPr>
          <a:xfrm>
            <a:off x="523783" y="7120529"/>
            <a:ext cx="1138067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1970">
              <a:defRPr/>
            </a:pPr>
            <a:r>
              <a:rPr lang="en-US" sz="1050" i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*This was a 12-week, randomized, double-blind clinical trial involving adults diagnosed with hypertriglyceridemia. Participants were assigned to receive either Ruby-O® Balance or a standard omega-3 supplement, each at a dose of 3 capsules per day. Despite delivering a lower daily EPA+DHA dose (825 mg vs. 903 mg), Ruby-O® demonstrated superior outcomes in triglyceride reduction and Omega-3 Index improvement.</a:t>
            </a:r>
            <a:endParaRPr lang="es-CO" sz="1050" i="1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Imagen 2" descr="Imagen que contiene interior, tabla, diferente, computadora&#10;&#10;El contenido generado por IA puede ser incorrecto.">
            <a:extLst>
              <a:ext uri="{FF2B5EF4-FFF2-40B4-BE49-F238E27FC236}">
                <a16:creationId xmlns:a16="http://schemas.microsoft.com/office/drawing/2014/main" id="{3C9D5BE9-34AF-272B-4EDF-ECD6D6D5852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355" y="2697849"/>
            <a:ext cx="8887209" cy="298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8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B2789A35-6810-9B9D-FCD6-1D5BC5EC6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1" t="195" b="632"/>
          <a:stretch>
            <a:fillRect/>
          </a:stretch>
        </p:blipFill>
        <p:spPr>
          <a:xfrm>
            <a:off x="3137917" y="3429000"/>
            <a:ext cx="2204600" cy="1735691"/>
          </a:xfrm>
          <a:prstGeom prst="round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574ED0BD-2D44-2C6F-38BF-4AD46CF1C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t="27586" r="1415" b="30084"/>
          <a:stretch>
            <a:fillRect/>
          </a:stretch>
        </p:blipFill>
        <p:spPr>
          <a:xfrm>
            <a:off x="792731" y="5480018"/>
            <a:ext cx="4549786" cy="1061361"/>
          </a:xfrm>
          <a:prstGeom prst="round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CEFC78-D4B1-A1E0-B172-8742BB9D2F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44732" y="-52344"/>
            <a:ext cx="6400767" cy="10667945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02E77C5B-1976-10B9-B98B-91934E9EF2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6340" y="-2852097"/>
            <a:ext cx="12210986" cy="1519222"/>
          </a:xfrm>
          <a:prstGeom prst="rect">
            <a:avLst/>
          </a:prstGeom>
        </p:spPr>
      </p:pic>
      <p:pic>
        <p:nvPicPr>
          <p:cNvPr id="10" name="Imagen 9" descr="Imagen en blanco y negro de una fábrica&#10;&#10;El contenido generado por IA puede ser incorrecto.">
            <a:extLst>
              <a:ext uri="{FF2B5EF4-FFF2-40B4-BE49-F238E27FC236}">
                <a16:creationId xmlns:a16="http://schemas.microsoft.com/office/drawing/2014/main" id="{A5F16458-1424-AB1F-341B-F22F32FCF6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7" t="19437" r="2150" b="38688"/>
          <a:stretch>
            <a:fillRect/>
          </a:stretch>
        </p:blipFill>
        <p:spPr>
          <a:xfrm>
            <a:off x="3145709" y="1400506"/>
            <a:ext cx="2196808" cy="1735593"/>
          </a:xfrm>
          <a:prstGeom prst="round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AB46756-168D-CB13-68AC-6CD9A0CDCEE7}"/>
              </a:ext>
            </a:extLst>
          </p:cNvPr>
          <p:cNvSpPr txBox="1"/>
          <p:nvPr/>
        </p:nvSpPr>
        <p:spPr>
          <a:xfrm>
            <a:off x="135933" y="196404"/>
            <a:ext cx="5695406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>
                <a:solidFill>
                  <a:srgbClr val="002D77"/>
                </a:solidFill>
                <a:latin typeface="Century Gothic"/>
              </a:rPr>
              <a:t>Why Naturmega: </a:t>
            </a:r>
            <a:r>
              <a:rPr lang="en-US">
                <a:solidFill>
                  <a:srgbClr val="002D77"/>
                </a:solidFill>
                <a:latin typeface="Century Gothic"/>
              </a:rPr>
              <a:t>A Renewed Partner with Advanced Capabilities for Consistent, Reliable Supply</a:t>
            </a:r>
            <a:endParaRPr lang="es-CO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05A5D76-FCCB-A108-AE00-58F139121000}"/>
              </a:ext>
            </a:extLst>
          </p:cNvPr>
          <p:cNvSpPr txBox="1"/>
          <p:nvPr/>
        </p:nvSpPr>
        <p:spPr>
          <a:xfrm>
            <a:off x="6517278" y="1031703"/>
            <a:ext cx="5217523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Industry-leading purity and consistency - New Technologies &amp; Capacity Expansion </a:t>
            </a:r>
            <a:br>
              <a:rPr lang="en-US" sz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endParaRPr lang="en-US" sz="120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endParaRPr lang="en-US" sz="1200" b="1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Fully modernized processing platform</a:t>
            </a:r>
            <a:br>
              <a:rPr lang="en-US" sz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n-US" sz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Upgraded automation, refined parameters, and strengthened process controls for greater reliability.</a:t>
            </a:r>
          </a:p>
          <a:p>
            <a:endParaRPr lang="en-US" sz="120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Consistent, High-Quality Supply Chain</a:t>
            </a:r>
          </a:p>
          <a:p>
            <a:r>
              <a:rPr lang="en-US" sz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Premium oils, strengthened processes, and trusted partnerships (including De Wit) ensure stable, reliable, uninterrupted supply.</a:t>
            </a:r>
          </a:p>
          <a:p>
            <a:endParaRPr lang="en-US" sz="120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Reliable, On-Time Delivery</a:t>
            </a:r>
          </a:p>
          <a:p>
            <a:r>
              <a:rPr lang="en-US" sz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Agile manufacturing and improved planning enable dependable lead times for global partners.</a:t>
            </a:r>
          </a:p>
          <a:p>
            <a:endParaRPr lang="en-US" sz="120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endParaRPr lang="en-US" sz="120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Scalable capacity for global partners</a:t>
            </a:r>
            <a:br>
              <a:rPr lang="en-US" sz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n-US" sz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Built to support large volumes and premium formulations with confidence and efficiency.</a:t>
            </a:r>
          </a:p>
          <a:p>
            <a:endParaRPr lang="en-US" sz="120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Future-ready foundation for next-generation lipids</a:t>
            </a:r>
            <a:br>
              <a:rPr lang="en-US" sz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n-US" sz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Empowers advanced ingredient systems like </a:t>
            </a:r>
            <a:r>
              <a:rPr lang="en-US" sz="1200" err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EssentiOmega</a:t>
            </a:r>
            <a:r>
              <a:rPr lang="en-US" sz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 Nova Senses™ and Ruby-O®.</a:t>
            </a:r>
          </a:p>
          <a:p>
            <a:endParaRPr lang="en-US" sz="120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Competitive Commercial Conditions</a:t>
            </a:r>
          </a:p>
          <a:p>
            <a:r>
              <a:rPr lang="en-US" sz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Efficient processes and optimized sourcing allow us to offer strong and flexible pricing structures.</a:t>
            </a:r>
          </a:p>
          <a:p>
            <a:endParaRPr lang="en-US" sz="120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A26FEC80-0A77-CA40-CACE-FC46552DEC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5722554">
            <a:off x="5799326" y="1096276"/>
            <a:ext cx="750873" cy="665699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C6F359E2-F5E6-2117-8B2F-30C75E8401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065137">
            <a:off x="5925374" y="1682476"/>
            <a:ext cx="750873" cy="665699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428236B6-CA8D-E1CF-7609-C76651F4C1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877193">
            <a:off x="5817598" y="2477143"/>
            <a:ext cx="750873" cy="665699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0915590B-810A-0557-8123-A65FD585B4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3460913">
            <a:off x="5925372" y="3113377"/>
            <a:ext cx="750873" cy="665699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1D5EC356-588E-6A33-AA71-CE5E78D1AB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546516">
            <a:off x="5846692" y="4067846"/>
            <a:ext cx="750873" cy="665699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E1912515-10C7-1B2C-CCC6-F5FB3E550C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3460913">
            <a:off x="5899710" y="4651943"/>
            <a:ext cx="750873" cy="665699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27B21EEE-7E49-BC3D-B462-714F6E3BB7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546516">
            <a:off x="5899710" y="5527900"/>
            <a:ext cx="750873" cy="66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77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8CD94-7606-0DB2-BDEC-7FF3211C5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C57CEEA0-65B9-4F16-20C3-6DDAE25247D7}"/>
              </a:ext>
            </a:extLst>
          </p:cNvPr>
          <p:cNvGrpSpPr/>
          <p:nvPr/>
        </p:nvGrpSpPr>
        <p:grpSpPr>
          <a:xfrm>
            <a:off x="-1179408" y="2796302"/>
            <a:ext cx="4586202" cy="6171379"/>
            <a:chOff x="-1607302" y="3523842"/>
            <a:chExt cx="4586202" cy="6171379"/>
          </a:xfrm>
        </p:grpSpPr>
        <p:pic>
          <p:nvPicPr>
            <p:cNvPr id="2" name="Picture 14">
              <a:extLst>
                <a:ext uri="{FF2B5EF4-FFF2-40B4-BE49-F238E27FC236}">
                  <a16:creationId xmlns:a16="http://schemas.microsoft.com/office/drawing/2014/main" id="{9BDBE992-D3A1-451B-005E-4F653863C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980303">
              <a:off x="-2873264" y="4789804"/>
              <a:ext cx="6171379" cy="3639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B98BD5D4-EA7F-A4C4-FE11-59C05851CDCA}"/>
                </a:ext>
              </a:extLst>
            </p:cNvPr>
            <p:cNvGrpSpPr/>
            <p:nvPr/>
          </p:nvGrpSpPr>
          <p:grpSpPr>
            <a:xfrm>
              <a:off x="937522" y="4971572"/>
              <a:ext cx="2041378" cy="1377397"/>
              <a:chOff x="996137" y="4991501"/>
              <a:chExt cx="2041378" cy="1377397"/>
            </a:xfrm>
          </p:grpSpPr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6E74AEAF-8C6B-FF4C-9F03-CBA2A8EA774C}"/>
                  </a:ext>
                </a:extLst>
              </p:cNvPr>
              <p:cNvSpPr txBox="1"/>
              <p:nvPr/>
            </p:nvSpPr>
            <p:spPr>
              <a:xfrm>
                <a:off x="996137" y="5722567"/>
                <a:ext cx="2041378" cy="6463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it-IT" sz="1200" b="1">
                    <a:solidFill>
                      <a:schemeClr val="bg1"/>
                    </a:solidFill>
                    <a:latin typeface="Flexo" panose="02000000000000000000" pitchFamily="2" charset="0"/>
                    <a:cs typeface="Anek Devanagari" pitchFamily="2" charset="0"/>
                  </a:rPr>
                  <a:t>contacto@naturmega.com</a:t>
                </a:r>
              </a:p>
              <a:p>
                <a:pPr algn="ctr"/>
                <a:r>
                  <a:rPr lang="it-IT" sz="1200">
                    <a:solidFill>
                      <a:schemeClr val="bg1"/>
                    </a:solidFill>
                    <a:latin typeface="Flexo" panose="02000000000000000000" pitchFamily="2" charset="0"/>
                    <a:cs typeface="Anek Devanagari" pitchFamily="2" charset="0"/>
                  </a:rPr>
                  <a:t>www.naturmega.com</a:t>
                </a:r>
              </a:p>
              <a:p>
                <a:pPr algn="ctr"/>
                <a:r>
                  <a:rPr lang="it-IT" sz="1200">
                    <a:solidFill>
                      <a:schemeClr val="bg1"/>
                    </a:solidFill>
                    <a:latin typeface="Flexo" panose="02000000000000000000" pitchFamily="2" charset="0"/>
                    <a:cs typeface="Anek Devanagari" pitchFamily="2" charset="0"/>
                  </a:rPr>
                  <a:t>@naturmega</a:t>
                </a:r>
              </a:p>
            </p:txBody>
          </p:sp>
          <p:sp>
            <p:nvSpPr>
              <p:cNvPr id="11" name="object 7">
                <a:extLst>
                  <a:ext uri="{FF2B5EF4-FFF2-40B4-BE49-F238E27FC236}">
                    <a16:creationId xmlns:a16="http://schemas.microsoft.com/office/drawing/2014/main" id="{F7256C80-FADD-8B22-1435-F15F94D9B5F2}"/>
                  </a:ext>
                </a:extLst>
              </p:cNvPr>
              <p:cNvSpPr txBox="1"/>
              <p:nvPr/>
            </p:nvSpPr>
            <p:spPr>
              <a:xfrm>
                <a:off x="1234188" y="5243501"/>
                <a:ext cx="1565276" cy="382637"/>
              </a:xfrm>
              <a:prstGeom prst="rect">
                <a:avLst/>
              </a:prstGeom>
            </p:spPr>
            <p:txBody>
              <a:bodyPr vert="horz" wrap="square" lIns="0" tIns="107664" rIns="0" bIns="0" rtlCol="0" anchor="ctr">
                <a:spAutoFit/>
              </a:bodyPr>
              <a:lstStyle/>
              <a:p>
                <a:pPr marL="9241" marR="3697" algn="ctr">
                  <a:lnSpc>
                    <a:spcPct val="89200"/>
                  </a:lnSpc>
                  <a:spcBef>
                    <a:spcPts val="847"/>
                  </a:spcBef>
                </a:pPr>
                <a:r>
                  <a:rPr lang="en-US" sz="2000" b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Contact us</a:t>
                </a:r>
                <a:endParaRPr lang="en-US" sz="2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3C6A83F7-3F6F-87E1-BB5B-B0E67C075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53615" y="5018919"/>
                <a:ext cx="224582" cy="224582"/>
              </a:xfrm>
              <a:prstGeom prst="rect">
                <a:avLst/>
              </a:prstGeom>
            </p:spPr>
          </p:pic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3D73C8EB-58E2-E87F-1496-A0D830A14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7258" y="4991501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21" name="Imagen 20">
                <a:extLst>
                  <a:ext uri="{FF2B5EF4-FFF2-40B4-BE49-F238E27FC236}">
                    <a16:creationId xmlns:a16="http://schemas.microsoft.com/office/drawing/2014/main" id="{A9009644-9026-5415-7B38-10E7A3BEA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22554" y="5022612"/>
                <a:ext cx="244800" cy="2448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6684466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0A002-10D1-BC48-16E4-1621BF5CE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28AF8BFD-64EF-575D-8BBA-A43E097E2019}"/>
              </a:ext>
            </a:extLst>
          </p:cNvPr>
          <p:cNvSpPr txBox="1"/>
          <p:nvPr/>
        </p:nvSpPr>
        <p:spPr>
          <a:xfrm>
            <a:off x="6811120" y="2640530"/>
            <a:ext cx="60976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err="1">
                <a:solidFill>
                  <a:srgbClr val="002D7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Naturmega</a:t>
            </a:r>
            <a:endParaRPr lang="en-US" sz="5400" b="1">
              <a:solidFill>
                <a:srgbClr val="002D7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5400">
                <a:solidFill>
                  <a:srgbClr val="002D7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 a Glance</a:t>
            </a:r>
            <a:endParaRPr lang="es-CO" sz="5400">
              <a:solidFill>
                <a:srgbClr val="002D7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Imagen 2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0F296A09-CD7E-6264-C3D0-B49ACB4A4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8265" y="-986574"/>
            <a:ext cx="6874933" cy="88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11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os multimedia en línea 1" title="Naturmega Redefined | New Identity, New Chapter">
            <a:hlinkClick r:id="rId4"/>
            <a:extLst>
              <a:ext uri="{FF2B5EF4-FFF2-40B4-BE49-F238E27FC236}">
                <a16:creationId xmlns:a16="http://schemas.microsoft.com/office/drawing/2014/main" id="{9E37EE4F-91D9-40C0-0838-69C00042A05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307830" y="1024485"/>
            <a:ext cx="9198043" cy="519689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89C996D-E91D-7209-A471-3583411ED717}"/>
              </a:ext>
            </a:extLst>
          </p:cNvPr>
          <p:cNvSpPr txBox="1"/>
          <p:nvPr/>
        </p:nvSpPr>
        <p:spPr>
          <a:xfrm>
            <a:off x="1176867" y="63431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Compartir vínculo"/>
              </a:rPr>
              <a:t>https://youtu.be/OPVhuIBse4c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57708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7CC4C-82E8-26F5-D5EC-4B148E8A8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Line 55">
            <a:extLst>
              <a:ext uri="{FF2B5EF4-FFF2-40B4-BE49-F238E27FC236}">
                <a16:creationId xmlns:a16="http://schemas.microsoft.com/office/drawing/2014/main" id="{086B6251-4DE7-C9EE-250F-3EEB904816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75653" y="5159835"/>
            <a:ext cx="0" cy="1169943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17" name="Grupo 116">
            <a:extLst>
              <a:ext uri="{FF2B5EF4-FFF2-40B4-BE49-F238E27FC236}">
                <a16:creationId xmlns:a16="http://schemas.microsoft.com/office/drawing/2014/main" id="{466F85CE-D764-770B-E128-5194154E78CB}"/>
              </a:ext>
            </a:extLst>
          </p:cNvPr>
          <p:cNvGrpSpPr/>
          <p:nvPr/>
        </p:nvGrpSpPr>
        <p:grpSpPr>
          <a:xfrm>
            <a:off x="5151623" y="3722764"/>
            <a:ext cx="1898311" cy="2829429"/>
            <a:chOff x="5151623" y="3722764"/>
            <a:chExt cx="1898311" cy="2829429"/>
          </a:xfrm>
          <a:solidFill>
            <a:srgbClr val="A2E0B3"/>
          </a:solidFill>
        </p:grpSpPr>
        <p:sp>
          <p:nvSpPr>
            <p:cNvPr id="107" name="Rectángulo: esquinas redondeadas 106">
              <a:extLst>
                <a:ext uri="{FF2B5EF4-FFF2-40B4-BE49-F238E27FC236}">
                  <a16:creationId xmlns:a16="http://schemas.microsoft.com/office/drawing/2014/main" id="{D4E320EA-53F3-E7D9-C65A-1F1DC8D1A78D}"/>
                </a:ext>
              </a:extLst>
            </p:cNvPr>
            <p:cNvSpPr/>
            <p:nvPr/>
          </p:nvSpPr>
          <p:spPr>
            <a:xfrm>
              <a:off x="5151623" y="3722764"/>
              <a:ext cx="1898311" cy="2829429"/>
            </a:xfrm>
            <a:prstGeom prst="roundRect">
              <a:avLst>
                <a:gd name="adj" fmla="val 49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48" name="Rectangle 42">
              <a:extLst>
                <a:ext uri="{FF2B5EF4-FFF2-40B4-BE49-F238E27FC236}">
                  <a16:creationId xmlns:a16="http://schemas.microsoft.com/office/drawing/2014/main" id="{98DB0828-3AA6-B4E4-986F-DC42EC22B92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257118" y="5390983"/>
              <a:ext cx="1682044" cy="10607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900">
                  <a:solidFill>
                    <a:srgbClr val="002D7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Lato Regular" charset="0"/>
                </a:rPr>
                <a:t>Home to Latin America’s </a:t>
              </a:r>
              <a:r>
                <a:rPr lang="en-US" sz="900" b="1">
                  <a:solidFill>
                    <a:srgbClr val="002D7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Lato Regular" charset="0"/>
                </a:rPr>
                <a:t>first supercritical CO₂</a:t>
              </a:r>
              <a:r>
                <a:rPr lang="en-US" sz="900">
                  <a:solidFill>
                    <a:srgbClr val="002D7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Lato Regular" charset="0"/>
                </a:rPr>
                <a:t> plant and a dedicated Innovation Center, combining molecular distillation and enzymatic biotech to deliver high-purity lipid solutions at scale.</a:t>
              </a:r>
            </a:p>
          </p:txBody>
        </p:sp>
        <p:pic>
          <p:nvPicPr>
            <p:cNvPr id="49" name="Imagen 48" descr="Icono&#10;&#10;El contenido generado por IA puede ser incorrecto.">
              <a:extLst>
                <a:ext uri="{FF2B5EF4-FFF2-40B4-BE49-F238E27FC236}">
                  <a16:creationId xmlns:a16="http://schemas.microsoft.com/office/drawing/2014/main" id="{ACF25181-B245-443D-C3FD-07DF09CCD2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771273" y="4085970"/>
              <a:ext cx="581028" cy="581026"/>
            </a:xfrm>
            <a:prstGeom prst="rect">
              <a:avLst/>
            </a:prstGeom>
            <a:grpFill/>
          </p:spPr>
        </p:pic>
        <p:sp>
          <p:nvSpPr>
            <p:cNvPr id="65" name="Rectangle 42">
              <a:extLst>
                <a:ext uri="{FF2B5EF4-FFF2-40B4-BE49-F238E27FC236}">
                  <a16:creationId xmlns:a16="http://schemas.microsoft.com/office/drawing/2014/main" id="{9A46CB42-B6AF-B259-00F5-30809B22BAD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376357" y="4875260"/>
              <a:ext cx="1409015" cy="35702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b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Lato Regular" charset="0"/>
                </a:rPr>
                <a:t>Proprietary Technology</a:t>
              </a:r>
            </a:p>
          </p:txBody>
        </p:sp>
      </p:grpSp>
      <p:sp>
        <p:nvSpPr>
          <p:cNvPr id="82" name="CuadroTexto 81">
            <a:extLst>
              <a:ext uri="{FF2B5EF4-FFF2-40B4-BE49-F238E27FC236}">
                <a16:creationId xmlns:a16="http://schemas.microsoft.com/office/drawing/2014/main" id="{583D43A5-C30D-67C7-77CD-8E6911EFE984}"/>
              </a:ext>
            </a:extLst>
          </p:cNvPr>
          <p:cNvSpPr txBox="1"/>
          <p:nvPr/>
        </p:nvSpPr>
        <p:spPr>
          <a:xfrm>
            <a:off x="470932" y="523090"/>
            <a:ext cx="70099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Flexo Thin" panose="02000000000000000000" pitchFamily="2" charset="0"/>
              </a:defRPr>
            </a:lvl1pPr>
          </a:lstStyle>
          <a:p>
            <a:pPr algn="l"/>
            <a:r>
              <a:rPr lang="en-US" sz="2800" b="1">
                <a:solidFill>
                  <a:srgbClr val="002D7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NATURMEGA </a:t>
            </a:r>
          </a:p>
          <a:p>
            <a:pPr algn="l"/>
            <a:r>
              <a:rPr lang="en-US" sz="2800" b="1">
                <a:solidFill>
                  <a:srgbClr val="8CE2A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TRUSTED GLOBAL LIPID PARTNER</a:t>
            </a: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78A8253D-7E72-C21E-652E-2B0B183A3B80}"/>
              </a:ext>
            </a:extLst>
          </p:cNvPr>
          <p:cNvSpPr txBox="1"/>
          <p:nvPr/>
        </p:nvSpPr>
        <p:spPr>
          <a:xfrm>
            <a:off x="415450" y="3686561"/>
            <a:ext cx="24410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002D7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Trusted by partners across Asia, Europe, and the Americas</a:t>
            </a:r>
            <a:endParaRPr lang="es-CO">
              <a:solidFill>
                <a:srgbClr val="002D7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20" name="Grupo 119">
            <a:extLst>
              <a:ext uri="{FF2B5EF4-FFF2-40B4-BE49-F238E27FC236}">
                <a16:creationId xmlns:a16="http://schemas.microsoft.com/office/drawing/2014/main" id="{222EFC56-D6D3-29C3-3BE9-C666C87BFD7E}"/>
              </a:ext>
            </a:extLst>
          </p:cNvPr>
          <p:cNvGrpSpPr/>
          <p:nvPr/>
        </p:nvGrpSpPr>
        <p:grpSpPr>
          <a:xfrm>
            <a:off x="399909" y="4959786"/>
            <a:ext cx="4711886" cy="1580968"/>
            <a:chOff x="399909" y="4959786"/>
            <a:chExt cx="2572459" cy="1580968"/>
          </a:xfrm>
        </p:grpSpPr>
        <p:sp>
          <p:nvSpPr>
            <p:cNvPr id="112" name="Rectángulo: esquinas redondeadas 111">
              <a:extLst>
                <a:ext uri="{FF2B5EF4-FFF2-40B4-BE49-F238E27FC236}">
                  <a16:creationId xmlns:a16="http://schemas.microsoft.com/office/drawing/2014/main" id="{A50E2641-99B9-FB1C-0367-1F934A69A923}"/>
                </a:ext>
              </a:extLst>
            </p:cNvPr>
            <p:cNvSpPr/>
            <p:nvPr/>
          </p:nvSpPr>
          <p:spPr>
            <a:xfrm>
              <a:off x="399909" y="4959786"/>
              <a:ext cx="2478898" cy="1580968"/>
            </a:xfrm>
            <a:prstGeom prst="roundRect">
              <a:avLst>
                <a:gd name="adj" fmla="val 6559"/>
              </a:avLst>
            </a:prstGeom>
            <a:solidFill>
              <a:srgbClr val="002D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41" name="Rectangle 42">
              <a:extLst>
                <a:ext uri="{FF2B5EF4-FFF2-40B4-BE49-F238E27FC236}">
                  <a16:creationId xmlns:a16="http://schemas.microsoft.com/office/drawing/2014/main" id="{4D8DEF89-B7B1-1959-BF08-4973ABCE1DD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82230" y="5735468"/>
              <a:ext cx="882651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400" b="1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Lato Regular" charset="0"/>
                </a:rPr>
                <a:t>Pioneers in Omega-3 Excellence</a:t>
              </a:r>
            </a:p>
          </p:txBody>
        </p:sp>
        <p:sp>
          <p:nvSpPr>
            <p:cNvPr id="42" name="Rectangle 56">
              <a:extLst>
                <a:ext uri="{FF2B5EF4-FFF2-40B4-BE49-F238E27FC236}">
                  <a16:creationId xmlns:a16="http://schemas.microsoft.com/office/drawing/2014/main" id="{BB0F7AE9-97A6-BF6C-725B-77D74C37F0F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14361" y="5212690"/>
              <a:ext cx="1458007" cy="103077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1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Lato Regular" charset="0"/>
                </a:rPr>
                <a:t>We partner with leading health brands to deliver clinically supported lipid platforms, industrial-scale innovation, and reliable, compliant manufacturing. </a:t>
              </a:r>
            </a:p>
          </p:txBody>
        </p:sp>
        <p:sp>
          <p:nvSpPr>
            <p:cNvPr id="85" name="Rectangle 52">
              <a:extLst>
                <a:ext uri="{FF2B5EF4-FFF2-40B4-BE49-F238E27FC236}">
                  <a16:creationId xmlns:a16="http://schemas.microsoft.com/office/drawing/2014/main" id="{7F8C1A15-7672-CD8A-3FDC-05702237E5F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59259" y="5079221"/>
              <a:ext cx="932132" cy="753316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/>
            <a:p>
              <a:pPr algn="ctr">
                <a:lnSpc>
                  <a:spcPct val="70000"/>
                </a:lnSpc>
              </a:pPr>
              <a:r>
                <a:rPr lang="en-US" sz="4800" b="1">
                  <a:solidFill>
                    <a:srgbClr val="8CE2A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Bebas Neue" charset="0"/>
                </a:rPr>
                <a:t>17+</a:t>
              </a:r>
            </a:p>
          </p:txBody>
        </p:sp>
      </p:grpSp>
      <p:grpSp>
        <p:nvGrpSpPr>
          <p:cNvPr id="114" name="Grupo 113">
            <a:extLst>
              <a:ext uri="{FF2B5EF4-FFF2-40B4-BE49-F238E27FC236}">
                <a16:creationId xmlns:a16="http://schemas.microsoft.com/office/drawing/2014/main" id="{3C3BF781-C233-933A-3FEA-F23BF70E3A6C}"/>
              </a:ext>
            </a:extLst>
          </p:cNvPr>
          <p:cNvGrpSpPr/>
          <p:nvPr/>
        </p:nvGrpSpPr>
        <p:grpSpPr>
          <a:xfrm>
            <a:off x="10080794" y="2727038"/>
            <a:ext cx="1844342" cy="3861067"/>
            <a:chOff x="10080794" y="2727038"/>
            <a:chExt cx="1844342" cy="3861067"/>
          </a:xfrm>
        </p:grpSpPr>
        <p:sp>
          <p:nvSpPr>
            <p:cNvPr id="80" name="Rectángulo: esquinas redondeadas 79">
              <a:extLst>
                <a:ext uri="{FF2B5EF4-FFF2-40B4-BE49-F238E27FC236}">
                  <a16:creationId xmlns:a16="http://schemas.microsoft.com/office/drawing/2014/main" id="{0D6E4B0B-6294-B7CE-E17C-BDD82E71E983}"/>
                </a:ext>
              </a:extLst>
            </p:cNvPr>
            <p:cNvSpPr/>
            <p:nvPr/>
          </p:nvSpPr>
          <p:spPr>
            <a:xfrm>
              <a:off x="10080794" y="2776497"/>
              <a:ext cx="1844342" cy="2779882"/>
            </a:xfrm>
            <a:prstGeom prst="roundRect">
              <a:avLst>
                <a:gd name="adj" fmla="val 8003"/>
              </a:avLst>
            </a:prstGeom>
            <a:solidFill>
              <a:srgbClr val="002D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71" name="Rectangle 22">
              <a:extLst>
                <a:ext uri="{FF2B5EF4-FFF2-40B4-BE49-F238E27FC236}">
                  <a16:creationId xmlns:a16="http://schemas.microsoft.com/office/drawing/2014/main" id="{1E048C01-A441-664C-8850-E82B3C5524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275254" y="3686561"/>
              <a:ext cx="1515105" cy="93697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/>
            <a:p>
              <a:r>
                <a:rPr lang="en-US" sz="1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Speed with discipline. Flexibility with rigor. Science you can trust. Co-creation at scale</a:t>
              </a:r>
            </a:p>
          </p:txBody>
        </p:sp>
        <p:sp>
          <p:nvSpPr>
            <p:cNvPr id="75" name="Rectangle 42">
              <a:extLst>
                <a:ext uri="{FF2B5EF4-FFF2-40B4-BE49-F238E27FC236}">
                  <a16:creationId xmlns:a16="http://schemas.microsoft.com/office/drawing/2014/main" id="{3EFEED75-D88E-E777-5656-C492FB1A5C9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275254" y="2727038"/>
              <a:ext cx="1387562" cy="868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ts val="2500"/>
                </a:lnSpc>
                <a:spcBef>
                  <a:spcPts val="50"/>
                </a:spcBef>
                <a:spcAft>
                  <a:spcPts val="50"/>
                </a:spcAft>
              </a:pPr>
              <a:r>
                <a:rPr lang="en-US" sz="2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Lato Regular" charset="0"/>
                </a:rPr>
                <a:t>Our Value Proposal </a:t>
              </a:r>
            </a:p>
          </p:txBody>
        </p:sp>
        <p:pic>
          <p:nvPicPr>
            <p:cNvPr id="77" name="Imagen 76">
              <a:extLst>
                <a:ext uri="{FF2B5EF4-FFF2-40B4-BE49-F238E27FC236}">
                  <a16:creationId xmlns:a16="http://schemas.microsoft.com/office/drawing/2014/main" id="{DA0D02EA-11EF-7E7B-B5B7-26BE18ED5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" r="35"/>
            <a:stretch/>
          </p:blipFill>
          <p:spPr>
            <a:xfrm>
              <a:off x="10096335" y="4853339"/>
              <a:ext cx="1828801" cy="1734766"/>
            </a:xfrm>
            <a:prstGeom prst="roundRect">
              <a:avLst>
                <a:gd name="adj" fmla="val 8479"/>
              </a:avLst>
            </a:prstGeom>
          </p:spPr>
        </p:pic>
      </p:grpSp>
      <p:grpSp>
        <p:nvGrpSpPr>
          <p:cNvPr id="116" name="Grupo 115">
            <a:extLst>
              <a:ext uri="{FF2B5EF4-FFF2-40B4-BE49-F238E27FC236}">
                <a16:creationId xmlns:a16="http://schemas.microsoft.com/office/drawing/2014/main" id="{A5029A96-E2B6-2384-161C-04F6566E9FE0}"/>
              </a:ext>
            </a:extLst>
          </p:cNvPr>
          <p:cNvGrpSpPr/>
          <p:nvPr/>
        </p:nvGrpSpPr>
        <p:grpSpPr>
          <a:xfrm>
            <a:off x="7267637" y="1872942"/>
            <a:ext cx="2595454" cy="4679251"/>
            <a:chOff x="7267637" y="1872942"/>
            <a:chExt cx="2595454" cy="4679251"/>
          </a:xfrm>
        </p:grpSpPr>
        <p:sp>
          <p:nvSpPr>
            <p:cNvPr id="81" name="Rectángulo: esquinas redondeadas 80">
              <a:extLst>
                <a:ext uri="{FF2B5EF4-FFF2-40B4-BE49-F238E27FC236}">
                  <a16:creationId xmlns:a16="http://schemas.microsoft.com/office/drawing/2014/main" id="{CF80C553-C79B-3D25-C59B-27AC6440740E}"/>
                </a:ext>
              </a:extLst>
            </p:cNvPr>
            <p:cNvSpPr/>
            <p:nvPr/>
          </p:nvSpPr>
          <p:spPr>
            <a:xfrm>
              <a:off x="7267637" y="1872942"/>
              <a:ext cx="2595454" cy="4679251"/>
            </a:xfrm>
            <a:prstGeom prst="roundRect">
              <a:avLst>
                <a:gd name="adj" fmla="val 570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cxnSp>
          <p:nvCxnSpPr>
            <p:cNvPr id="62" name="Conector recto 61">
              <a:extLst>
                <a:ext uri="{FF2B5EF4-FFF2-40B4-BE49-F238E27FC236}">
                  <a16:creationId xmlns:a16="http://schemas.microsoft.com/office/drawing/2014/main" id="{02A3B034-301D-7EBE-5877-94ABAEE211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0776" y="4418501"/>
              <a:ext cx="1973840" cy="0"/>
            </a:xfrm>
            <a:prstGeom prst="line">
              <a:avLst/>
            </a:prstGeom>
            <a:ln w="190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3" name="Rectangle 22">
              <a:extLst>
                <a:ext uri="{FF2B5EF4-FFF2-40B4-BE49-F238E27FC236}">
                  <a16:creationId xmlns:a16="http://schemas.microsoft.com/office/drawing/2014/main" id="{2619D926-F41E-DE72-76F5-4C4A9F7C3F3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480877" y="2765998"/>
              <a:ext cx="2053738" cy="944963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/>
            <a:p>
              <a:r>
                <a:rPr lang="en-US" sz="1000">
                  <a:solidFill>
                    <a:srgbClr val="002D7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 structured portfolio of high-performance omega-3 solutions, including concentrates, premium </a:t>
              </a:r>
              <a:r>
                <a:rPr lang="en-US" sz="1000" b="1">
                  <a:solidFill>
                    <a:srgbClr val="002D7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high-DHA algae oils, and patented next-generation delivery platforms.</a:t>
              </a:r>
            </a:p>
          </p:txBody>
        </p:sp>
        <p:sp>
          <p:nvSpPr>
            <p:cNvPr id="64" name="Rectangle 42">
              <a:extLst>
                <a:ext uri="{FF2B5EF4-FFF2-40B4-BE49-F238E27FC236}">
                  <a16:creationId xmlns:a16="http://schemas.microsoft.com/office/drawing/2014/main" id="{CB2A8CC2-80ED-BA85-F771-C7023BD5B57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471890" y="2156993"/>
              <a:ext cx="2169223" cy="357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b="1">
                  <a:solidFill>
                    <a:srgbClr val="002D7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Lato Regular" charset="0"/>
                </a:rPr>
                <a:t>Smart Lipids Portfolio</a:t>
              </a:r>
            </a:p>
          </p:txBody>
        </p:sp>
        <p:pic>
          <p:nvPicPr>
            <p:cNvPr id="86" name="Gráfico 85">
              <a:extLst>
                <a:ext uri="{FF2B5EF4-FFF2-40B4-BE49-F238E27FC236}">
                  <a16:creationId xmlns:a16="http://schemas.microsoft.com/office/drawing/2014/main" id="{89B0B725-BF4B-DBB7-43C0-BC8078029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60868" y="5992345"/>
              <a:ext cx="791268" cy="268663"/>
            </a:xfrm>
            <a:prstGeom prst="rect">
              <a:avLst/>
            </a:prstGeom>
          </p:spPr>
        </p:pic>
        <p:pic>
          <p:nvPicPr>
            <p:cNvPr id="88" name="Gráfico 87">
              <a:extLst>
                <a:ext uri="{FF2B5EF4-FFF2-40B4-BE49-F238E27FC236}">
                  <a16:creationId xmlns:a16="http://schemas.microsoft.com/office/drawing/2014/main" id="{1B124ADA-3155-3888-ADEB-5836778DF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911036" y="3934308"/>
              <a:ext cx="1071109" cy="378959"/>
            </a:xfrm>
            <a:prstGeom prst="rect">
              <a:avLst/>
            </a:prstGeom>
          </p:spPr>
        </p:pic>
        <p:pic>
          <p:nvPicPr>
            <p:cNvPr id="91" name="Gráfico 90">
              <a:extLst>
                <a:ext uri="{FF2B5EF4-FFF2-40B4-BE49-F238E27FC236}">
                  <a16:creationId xmlns:a16="http://schemas.microsoft.com/office/drawing/2014/main" id="{13733694-A0D3-CCAE-758E-201E69902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911036" y="4586040"/>
              <a:ext cx="1325100" cy="373746"/>
            </a:xfrm>
            <a:prstGeom prst="rect">
              <a:avLst/>
            </a:prstGeom>
          </p:spPr>
        </p:pic>
        <p:pic>
          <p:nvPicPr>
            <p:cNvPr id="94" name="Gráfico 93">
              <a:extLst>
                <a:ext uri="{FF2B5EF4-FFF2-40B4-BE49-F238E27FC236}">
                  <a16:creationId xmlns:a16="http://schemas.microsoft.com/office/drawing/2014/main" id="{829268E6-AA3A-AE65-2EB1-13FAFC4A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999746" y="5309489"/>
              <a:ext cx="1242571" cy="333153"/>
            </a:xfrm>
            <a:prstGeom prst="rect">
              <a:avLst/>
            </a:prstGeom>
          </p:spPr>
        </p:pic>
        <p:cxnSp>
          <p:nvCxnSpPr>
            <p:cNvPr id="99" name="Conector recto 98">
              <a:extLst>
                <a:ext uri="{FF2B5EF4-FFF2-40B4-BE49-F238E27FC236}">
                  <a16:creationId xmlns:a16="http://schemas.microsoft.com/office/drawing/2014/main" id="{109E01F8-3C64-C969-EBA0-C31D49275B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0776" y="5126041"/>
              <a:ext cx="1973840" cy="0"/>
            </a:xfrm>
            <a:prstGeom prst="line">
              <a:avLst/>
            </a:prstGeom>
            <a:ln w="190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0" name="Conector recto 99">
              <a:extLst>
                <a:ext uri="{FF2B5EF4-FFF2-40B4-BE49-F238E27FC236}">
                  <a16:creationId xmlns:a16="http://schemas.microsoft.com/office/drawing/2014/main" id="{93FC1388-9CE3-5AB2-CCE0-67F760C08F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10003" y="5816906"/>
              <a:ext cx="1973840" cy="0"/>
            </a:xfrm>
            <a:prstGeom prst="line">
              <a:avLst/>
            </a:prstGeom>
            <a:ln w="190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111" name="Imagen 110">
            <a:extLst>
              <a:ext uri="{FF2B5EF4-FFF2-40B4-BE49-F238E27FC236}">
                <a16:creationId xmlns:a16="http://schemas.microsoft.com/office/drawing/2014/main" id="{3A83C8DD-8A53-277E-DE18-80AAFEDFDE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" b="104"/>
          <a:stretch/>
        </p:blipFill>
        <p:spPr>
          <a:xfrm>
            <a:off x="3074237" y="3722763"/>
            <a:ext cx="1898311" cy="1104243"/>
          </a:xfrm>
          <a:prstGeom prst="roundRect">
            <a:avLst>
              <a:gd name="adj" fmla="val 4608"/>
            </a:avLst>
          </a:prstGeom>
        </p:spPr>
      </p:pic>
      <p:sp>
        <p:nvSpPr>
          <p:cNvPr id="113" name="Rectángulo: esquinas redondeadas 112">
            <a:extLst>
              <a:ext uri="{FF2B5EF4-FFF2-40B4-BE49-F238E27FC236}">
                <a16:creationId xmlns:a16="http://schemas.microsoft.com/office/drawing/2014/main" id="{6E37BFFB-A08E-F14D-B8D1-DC4388671274}"/>
              </a:ext>
            </a:extLst>
          </p:cNvPr>
          <p:cNvSpPr/>
          <p:nvPr/>
        </p:nvSpPr>
        <p:spPr>
          <a:xfrm>
            <a:off x="415450" y="1821284"/>
            <a:ext cx="6475599" cy="1607716"/>
          </a:xfrm>
          <a:prstGeom prst="roundRect">
            <a:avLst>
              <a:gd name="adj" fmla="val 10187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6" name="Rectangle 22">
            <a:extLst>
              <a:ext uri="{FF2B5EF4-FFF2-40B4-BE49-F238E27FC236}">
                <a16:creationId xmlns:a16="http://schemas.microsoft.com/office/drawing/2014/main" id="{A7B64D43-9EFB-63A4-DDF4-3F317E37E134}"/>
              </a:ext>
            </a:extLst>
          </p:cNvPr>
          <p:cNvSpPr>
            <a:spLocks/>
          </p:cNvSpPr>
          <p:nvPr/>
        </p:nvSpPr>
        <p:spPr bwMode="auto">
          <a:xfrm flipH="1">
            <a:off x="3501632" y="2164178"/>
            <a:ext cx="2892466" cy="105075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marL="0" algn="l" rtl="0" eaLnBrk="1" latinLnBrk="0" hangingPunct="1">
              <a:buNone/>
            </a:pPr>
            <a:r>
              <a:rPr lang="en-US" sz="2400" b="1">
                <a:solidFill>
                  <a:srgbClr val="8CE2A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20+ </a:t>
            </a:r>
            <a:r>
              <a:rPr lang="en-US" sz="2400">
                <a:solidFill>
                  <a:srgbClr val="8CE2A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countries</a:t>
            </a:r>
          </a:p>
          <a:p>
            <a:pPr marL="0" algn="l" rtl="0" eaLnBrk="1" latinLnBrk="0" hangingPunct="1">
              <a:buNone/>
            </a:pPr>
            <a:r>
              <a:rPr lang="en-US" sz="2400" b="1">
                <a:solidFill>
                  <a:srgbClr val="8CE2A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35+ </a:t>
            </a:r>
            <a:r>
              <a:rPr lang="en-US" sz="2400">
                <a:solidFill>
                  <a:srgbClr val="8CE2A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global clients </a:t>
            </a:r>
            <a:r>
              <a:rPr lang="en-US" sz="2400" b="1">
                <a:solidFill>
                  <a:srgbClr val="8CE2A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140+ </a:t>
            </a:r>
            <a:r>
              <a:rPr lang="en-US" sz="2400">
                <a:solidFill>
                  <a:srgbClr val="8CE2A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employees</a:t>
            </a:r>
            <a:endParaRPr lang="es-CO" sz="2400">
              <a:solidFill>
                <a:srgbClr val="8CE2A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8" name="Rectangle 42">
            <a:extLst>
              <a:ext uri="{FF2B5EF4-FFF2-40B4-BE49-F238E27FC236}">
                <a16:creationId xmlns:a16="http://schemas.microsoft.com/office/drawing/2014/main" id="{B6BAB294-804A-1028-A717-D5DE7BAC59F7}"/>
              </a:ext>
            </a:extLst>
          </p:cNvPr>
          <p:cNvSpPr>
            <a:spLocks/>
          </p:cNvSpPr>
          <p:nvPr/>
        </p:nvSpPr>
        <p:spPr bwMode="auto">
          <a:xfrm flipH="1">
            <a:off x="695554" y="2410978"/>
            <a:ext cx="2542719" cy="38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b="1">
                <a:solidFill>
                  <a:srgbClr val="002D7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Lato Regular" charset="0"/>
              </a:rPr>
              <a:t>A proven innovation partner, trusted by global brands and long-term regional partners</a:t>
            </a:r>
          </a:p>
        </p:txBody>
      </p:sp>
      <p:pic>
        <p:nvPicPr>
          <p:cNvPr id="122" name="Imagen 121">
            <a:extLst>
              <a:ext uri="{FF2B5EF4-FFF2-40B4-BE49-F238E27FC236}">
                <a16:creationId xmlns:a16="http://schemas.microsoft.com/office/drawing/2014/main" id="{9C0C0CBE-2FA3-EF65-6767-488468A1BB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r="198"/>
          <a:stretch/>
        </p:blipFill>
        <p:spPr>
          <a:xfrm>
            <a:off x="10067345" y="1885664"/>
            <a:ext cx="1857791" cy="755643"/>
          </a:xfrm>
          <a:prstGeom prst="roundRect">
            <a:avLst>
              <a:gd name="adj" fmla="val 12267"/>
            </a:avLst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F5C8B68-131A-9FC1-DABA-28683242E0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3509" y="2435957"/>
            <a:ext cx="1618853" cy="125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6360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EA1CE-7150-1ED5-2E27-45A3F16C4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upo 37">
            <a:extLst>
              <a:ext uri="{FF2B5EF4-FFF2-40B4-BE49-F238E27FC236}">
                <a16:creationId xmlns:a16="http://schemas.microsoft.com/office/drawing/2014/main" id="{64480E7B-8135-6664-5B06-5C2CEAC653F5}"/>
              </a:ext>
            </a:extLst>
          </p:cNvPr>
          <p:cNvGrpSpPr/>
          <p:nvPr/>
        </p:nvGrpSpPr>
        <p:grpSpPr>
          <a:xfrm>
            <a:off x="626908" y="768353"/>
            <a:ext cx="12825176" cy="5789597"/>
            <a:chOff x="626908" y="768353"/>
            <a:chExt cx="12825176" cy="5789597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C21A1BA7-D701-F1D2-1410-7A72EB059070}"/>
                </a:ext>
              </a:extLst>
            </p:cNvPr>
            <p:cNvGrpSpPr/>
            <p:nvPr/>
          </p:nvGrpSpPr>
          <p:grpSpPr>
            <a:xfrm>
              <a:off x="626908" y="768353"/>
              <a:ext cx="12825176" cy="5789597"/>
              <a:chOff x="626908" y="768353"/>
              <a:chExt cx="12825176" cy="5789597"/>
            </a:xfrm>
          </p:grpSpPr>
          <p:grpSp>
            <p:nvGrpSpPr>
              <p:cNvPr id="53" name="Grupo 52">
                <a:extLst>
                  <a:ext uri="{FF2B5EF4-FFF2-40B4-BE49-F238E27FC236}">
                    <a16:creationId xmlns:a16="http://schemas.microsoft.com/office/drawing/2014/main" id="{2ABA943B-1EA5-3DA5-B649-57981BAB14EC}"/>
                  </a:ext>
                </a:extLst>
              </p:cNvPr>
              <p:cNvGrpSpPr/>
              <p:nvPr/>
            </p:nvGrpSpPr>
            <p:grpSpPr>
              <a:xfrm>
                <a:off x="5254707" y="1418040"/>
                <a:ext cx="8197377" cy="5139910"/>
                <a:chOff x="5254707" y="1418040"/>
                <a:chExt cx="8197377" cy="5139910"/>
              </a:xfrm>
            </p:grpSpPr>
            <p:grpSp>
              <p:nvGrpSpPr>
                <p:cNvPr id="1133" name="Grupo 1132">
                  <a:extLst>
                    <a:ext uri="{FF2B5EF4-FFF2-40B4-BE49-F238E27FC236}">
                      <a16:creationId xmlns:a16="http://schemas.microsoft.com/office/drawing/2014/main" id="{3118C07A-3382-E6EB-F754-7AD385C02E08}"/>
                    </a:ext>
                  </a:extLst>
                </p:cNvPr>
                <p:cNvGrpSpPr/>
                <p:nvPr/>
              </p:nvGrpSpPr>
              <p:grpSpPr>
                <a:xfrm>
                  <a:off x="5254707" y="1531081"/>
                  <a:ext cx="8197377" cy="4886965"/>
                  <a:chOff x="4174836" y="495850"/>
                  <a:chExt cx="9341009" cy="5568755"/>
                </a:xfrm>
              </p:grpSpPr>
              <p:pic>
                <p:nvPicPr>
                  <p:cNvPr id="12" name="Imagen 11">
                    <a:extLst>
                      <a:ext uri="{FF2B5EF4-FFF2-40B4-BE49-F238E27FC236}">
                        <a16:creationId xmlns:a16="http://schemas.microsoft.com/office/drawing/2014/main" id="{9EA5C9E0-3013-A270-F9D0-95A62EC6CD6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266" b="4896"/>
                  <a:stretch>
                    <a:fillRect/>
                  </a:stretch>
                </p:blipFill>
                <p:spPr>
                  <a:xfrm>
                    <a:off x="4174836" y="495850"/>
                    <a:ext cx="9341009" cy="5568755"/>
                  </a:xfrm>
                  <a:prstGeom prst="rect">
                    <a:avLst/>
                  </a:prstGeom>
                  <a:effectLst/>
                </p:spPr>
              </p:pic>
              <p:pic>
                <p:nvPicPr>
                  <p:cNvPr id="1068" name="Gráfico 1067">
                    <a:extLst>
                      <a:ext uri="{FF2B5EF4-FFF2-40B4-BE49-F238E27FC236}">
                        <a16:creationId xmlns:a16="http://schemas.microsoft.com/office/drawing/2014/main" id="{2E77697F-C849-0B22-FFBF-7B6495F93F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37760" y="2541099"/>
                    <a:ext cx="376675" cy="376675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1070" name="Gráfico 1069">
                    <a:extLst>
                      <a:ext uri="{FF2B5EF4-FFF2-40B4-BE49-F238E27FC236}">
                        <a16:creationId xmlns:a16="http://schemas.microsoft.com/office/drawing/2014/main" id="{2031C77F-7D24-B363-3935-7DCA02D908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62793" y="3487493"/>
                    <a:ext cx="376675" cy="376675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1072" name="Gráfico 1071">
                    <a:extLst>
                      <a:ext uri="{FF2B5EF4-FFF2-40B4-BE49-F238E27FC236}">
                        <a16:creationId xmlns:a16="http://schemas.microsoft.com/office/drawing/2014/main" id="{7D74F157-7E49-E3C5-26AB-4359AC6BD3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16803" y="3995455"/>
                    <a:ext cx="224538" cy="224538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1073" name="Gráfico 1072">
                    <a:extLst>
                      <a:ext uri="{FF2B5EF4-FFF2-40B4-BE49-F238E27FC236}">
                        <a16:creationId xmlns:a16="http://schemas.microsoft.com/office/drawing/2014/main" id="{31516C2C-0D19-F488-3237-9DEEB393E6E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77540" y="4259401"/>
                    <a:ext cx="224538" cy="224538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1074" name="Gráfico 1073">
                    <a:extLst>
                      <a:ext uri="{FF2B5EF4-FFF2-40B4-BE49-F238E27FC236}">
                        <a16:creationId xmlns:a16="http://schemas.microsoft.com/office/drawing/2014/main" id="{F5438859-9DB3-6F6D-B5D7-CCD587D1E28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78228" y="4941329"/>
                    <a:ext cx="224538" cy="224538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grpSp>
                <p:nvGrpSpPr>
                  <p:cNvPr id="1094" name="Grupo 1093">
                    <a:extLst>
                      <a:ext uri="{FF2B5EF4-FFF2-40B4-BE49-F238E27FC236}">
                        <a16:creationId xmlns:a16="http://schemas.microsoft.com/office/drawing/2014/main" id="{610734D4-4EF2-A24C-020D-57D61DFC3F73}"/>
                      </a:ext>
                    </a:extLst>
                  </p:cNvPr>
                  <p:cNvGrpSpPr/>
                  <p:nvPr/>
                </p:nvGrpSpPr>
                <p:grpSpPr>
                  <a:xfrm>
                    <a:off x="5985413" y="3010823"/>
                    <a:ext cx="986884" cy="479567"/>
                    <a:chOff x="5987659" y="3004440"/>
                    <a:chExt cx="986884" cy="479567"/>
                  </a:xfrm>
                </p:grpSpPr>
                <p:grpSp>
                  <p:nvGrpSpPr>
                    <p:cNvPr id="1075" name="Grupo 1074">
                      <a:extLst>
                        <a:ext uri="{FF2B5EF4-FFF2-40B4-BE49-F238E27FC236}">
                          <a16:creationId xmlns:a16="http://schemas.microsoft.com/office/drawing/2014/main" id="{5A083E1A-92D8-BABC-F412-F1C437E283A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87659" y="3004440"/>
                      <a:ext cx="735873" cy="371822"/>
                      <a:chOff x="3447227" y="2778731"/>
                      <a:chExt cx="944092" cy="477031"/>
                    </a:xfrm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grpSpPr>
                  <p:grpSp>
                    <p:nvGrpSpPr>
                      <p:cNvPr id="1076" name="Grupo 1075">
                        <a:extLst>
                          <a:ext uri="{FF2B5EF4-FFF2-40B4-BE49-F238E27FC236}">
                            <a16:creationId xmlns:a16="http://schemas.microsoft.com/office/drawing/2014/main" id="{CF9A6E80-7544-B9DF-C7E8-00896B046D1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447227" y="2778731"/>
                        <a:ext cx="944092" cy="477031"/>
                        <a:chOff x="3279184" y="2922985"/>
                        <a:chExt cx="944092" cy="477031"/>
                      </a:xfrm>
                    </p:grpSpPr>
                    <p:sp>
                      <p:nvSpPr>
                        <p:cNvPr id="1082" name="Elipse 1081">
                          <a:extLst>
                            <a:ext uri="{FF2B5EF4-FFF2-40B4-BE49-F238E27FC236}">
                              <a16:creationId xmlns:a16="http://schemas.microsoft.com/office/drawing/2014/main" id="{5D337C5B-ABAF-6172-82C7-7569AF92B12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46245" y="2922985"/>
                          <a:ext cx="477031" cy="477031"/>
                        </a:xfrm>
                        <a:prstGeom prst="ellipse">
                          <a:avLst/>
                        </a:prstGeom>
                        <a:solidFill>
                          <a:srgbClr val="102244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s-CO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s-CO"/>
                        </a:p>
                      </p:txBody>
                    </p:sp>
                    <p:sp>
                      <p:nvSpPr>
                        <p:cNvPr id="1083" name="Forma libre: forma 1082">
                          <a:hlinkHover r:id="" action="ppaction://noaction"/>
                          <a:extLst>
                            <a:ext uri="{FF2B5EF4-FFF2-40B4-BE49-F238E27FC236}">
                              <a16:creationId xmlns:a16="http://schemas.microsoft.com/office/drawing/2014/main" id="{450561D6-ADCE-39E3-56CA-57DFCA49759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279184" y="3207921"/>
                          <a:ext cx="115579" cy="152400"/>
                        </a:xfrm>
                        <a:custGeom>
                          <a:avLst/>
                          <a:gdLst>
                            <a:gd name="connsiteX0" fmla="*/ 832543 w 1665024"/>
                            <a:gd name="connsiteY0" fmla="*/ 363075 h 2195465"/>
                            <a:gd name="connsiteX1" fmla="*/ 456105 w 1665024"/>
                            <a:gd name="connsiteY1" fmla="*/ 739513 h 2195465"/>
                            <a:gd name="connsiteX2" fmla="*/ 832543 w 1665024"/>
                            <a:gd name="connsiteY2" fmla="*/ 1115951 h 2195465"/>
                            <a:gd name="connsiteX3" fmla="*/ 1208981 w 1665024"/>
                            <a:gd name="connsiteY3" fmla="*/ 739513 h 2195465"/>
                            <a:gd name="connsiteX4" fmla="*/ 832543 w 1665024"/>
                            <a:gd name="connsiteY4" fmla="*/ 363075 h 2195465"/>
                            <a:gd name="connsiteX5" fmla="*/ 813148 w 1665024"/>
                            <a:gd name="connsiteY5" fmla="*/ 208 h 2195465"/>
                            <a:gd name="connsiteX6" fmla="*/ 1511751 w 1665024"/>
                            <a:gd name="connsiteY6" fmla="*/ 351225 h 2195465"/>
                            <a:gd name="connsiteX7" fmla="*/ 1511751 w 1665024"/>
                            <a:gd name="connsiteY7" fmla="*/ 1313949 h 2195465"/>
                            <a:gd name="connsiteX8" fmla="*/ 916439 w 1665024"/>
                            <a:gd name="connsiteY8" fmla="*/ 2152084 h 2195465"/>
                            <a:gd name="connsiteX9" fmla="*/ 832543 w 1665024"/>
                            <a:gd name="connsiteY9" fmla="*/ 2195465 h 2195465"/>
                            <a:gd name="connsiteX10" fmla="*/ 748647 w 1665024"/>
                            <a:gd name="connsiteY10" fmla="*/ 2152084 h 2195465"/>
                            <a:gd name="connsiteX11" fmla="*/ 153335 w 1665024"/>
                            <a:gd name="connsiteY11" fmla="*/ 1313949 h 2195465"/>
                            <a:gd name="connsiteX12" fmla="*/ 351180 w 1665024"/>
                            <a:gd name="connsiteY12" fmla="*/ 153338 h 2195465"/>
                            <a:gd name="connsiteX13" fmla="*/ 813148 w 1665024"/>
                            <a:gd name="connsiteY13" fmla="*/ 208 h 219546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</a:cxnLst>
                          <a:rect l="l" t="t" r="r" b="b"/>
                          <a:pathLst>
                            <a:path w="1665024" h="2195465">
                              <a:moveTo>
                                <a:pt x="832543" y="363075"/>
                              </a:moveTo>
                              <a:cubicBezTo>
                                <a:pt x="624642" y="363075"/>
                                <a:pt x="456105" y="531612"/>
                                <a:pt x="456105" y="739513"/>
                              </a:cubicBezTo>
                              <a:cubicBezTo>
                                <a:pt x="456105" y="947414"/>
                                <a:pt x="624642" y="1115951"/>
                                <a:pt x="832543" y="1115951"/>
                              </a:cubicBezTo>
                              <a:cubicBezTo>
                                <a:pt x="1040444" y="1115951"/>
                                <a:pt x="1208981" y="947414"/>
                                <a:pt x="1208981" y="739513"/>
                              </a:cubicBezTo>
                              <a:cubicBezTo>
                                <a:pt x="1208981" y="531612"/>
                                <a:pt x="1040444" y="363075"/>
                                <a:pt x="832543" y="363075"/>
                              </a:cubicBezTo>
                              <a:close/>
                              <a:moveTo>
                                <a:pt x="813148" y="208"/>
                              </a:moveTo>
                              <a:cubicBezTo>
                                <a:pt x="1080328" y="-5772"/>
                                <a:pt x="1345610" y="116755"/>
                                <a:pt x="1511751" y="351225"/>
                              </a:cubicBezTo>
                              <a:cubicBezTo>
                                <a:pt x="1716115" y="639615"/>
                                <a:pt x="1716115" y="1025559"/>
                                <a:pt x="1511751" y="1313949"/>
                              </a:cubicBezTo>
                              <a:lnTo>
                                <a:pt x="916439" y="2152084"/>
                              </a:lnTo>
                              <a:cubicBezTo>
                                <a:pt x="897137" y="2179331"/>
                                <a:pt x="865898" y="2195465"/>
                                <a:pt x="832543" y="2195465"/>
                              </a:cubicBezTo>
                              <a:cubicBezTo>
                                <a:pt x="799188" y="2195465"/>
                                <a:pt x="767949" y="2179331"/>
                                <a:pt x="748647" y="2152084"/>
                              </a:cubicBezTo>
                              <a:lnTo>
                                <a:pt x="153335" y="1313949"/>
                              </a:lnTo>
                              <a:cubicBezTo>
                                <a:pt x="-112490" y="938797"/>
                                <a:pt x="-23938" y="419183"/>
                                <a:pt x="351180" y="153338"/>
                              </a:cubicBezTo>
                              <a:cubicBezTo>
                                <a:pt x="491849" y="53647"/>
                                <a:pt x="652840" y="3796"/>
                                <a:pt x="813148" y="208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wrap="square" rtlCol="0" anchor="ctr">
                          <a:noAutofit/>
                        </a:bodyPr>
                        <a:lstStyle>
                          <a:defPPr>
                            <a:defRPr lang="es-CO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s-CO">
                            <a:latin typeface="Anek Devanagari SemiBold" pitchFamily="2" charset="0"/>
                            <a:cs typeface="Anek Devanagari SemiBold" pitchFamily="2" charset="0"/>
                          </a:endParaRPr>
                        </a:p>
                      </p:txBody>
                    </p:sp>
                    <p:cxnSp>
                      <p:nvCxnSpPr>
                        <p:cNvPr id="1084" name="Conector recto 1083">
                          <a:extLst>
                            <a:ext uri="{FF2B5EF4-FFF2-40B4-BE49-F238E27FC236}">
                              <a16:creationId xmlns:a16="http://schemas.microsoft.com/office/drawing/2014/main" id="{8536193C-4510-5E8C-A506-160B2FFBB2D7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3394763" y="3271491"/>
                          <a:ext cx="177736" cy="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bg1"/>
                          </a:solidFill>
                          <a:prstDash val="sysDot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85" name="Conector recto 1084">
                          <a:extLst>
                            <a:ext uri="{FF2B5EF4-FFF2-40B4-BE49-F238E27FC236}">
                              <a16:creationId xmlns:a16="http://schemas.microsoft.com/office/drawing/2014/main" id="{4DB7A575-B08B-BAA4-9533-4F940D9D2F9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3566806" y="3161502"/>
                          <a:ext cx="179437" cy="109989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bg1"/>
                          </a:solidFill>
                          <a:prstDash val="sysDot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081" name="Forma libre: forma 1080">
                        <a:hlinkHover r:id="" action="ppaction://noaction"/>
                        <a:extLst>
                          <a:ext uri="{FF2B5EF4-FFF2-40B4-BE49-F238E27FC236}">
                            <a16:creationId xmlns:a16="http://schemas.microsoft.com/office/drawing/2014/main" id="{6542F8D4-2573-D753-40F2-A7C80E24D2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12779" y="2910838"/>
                        <a:ext cx="115579" cy="152400"/>
                      </a:xfrm>
                      <a:custGeom>
                        <a:avLst/>
                        <a:gdLst>
                          <a:gd name="connsiteX0" fmla="*/ 832543 w 1665024"/>
                          <a:gd name="connsiteY0" fmla="*/ 363075 h 2195465"/>
                          <a:gd name="connsiteX1" fmla="*/ 456105 w 1665024"/>
                          <a:gd name="connsiteY1" fmla="*/ 739513 h 2195465"/>
                          <a:gd name="connsiteX2" fmla="*/ 832543 w 1665024"/>
                          <a:gd name="connsiteY2" fmla="*/ 1115951 h 2195465"/>
                          <a:gd name="connsiteX3" fmla="*/ 1208981 w 1665024"/>
                          <a:gd name="connsiteY3" fmla="*/ 739513 h 2195465"/>
                          <a:gd name="connsiteX4" fmla="*/ 832543 w 1665024"/>
                          <a:gd name="connsiteY4" fmla="*/ 363075 h 2195465"/>
                          <a:gd name="connsiteX5" fmla="*/ 813148 w 1665024"/>
                          <a:gd name="connsiteY5" fmla="*/ 208 h 2195465"/>
                          <a:gd name="connsiteX6" fmla="*/ 1511751 w 1665024"/>
                          <a:gd name="connsiteY6" fmla="*/ 351225 h 2195465"/>
                          <a:gd name="connsiteX7" fmla="*/ 1511751 w 1665024"/>
                          <a:gd name="connsiteY7" fmla="*/ 1313949 h 2195465"/>
                          <a:gd name="connsiteX8" fmla="*/ 916439 w 1665024"/>
                          <a:gd name="connsiteY8" fmla="*/ 2152084 h 2195465"/>
                          <a:gd name="connsiteX9" fmla="*/ 832543 w 1665024"/>
                          <a:gd name="connsiteY9" fmla="*/ 2195465 h 2195465"/>
                          <a:gd name="connsiteX10" fmla="*/ 748647 w 1665024"/>
                          <a:gd name="connsiteY10" fmla="*/ 2152084 h 2195465"/>
                          <a:gd name="connsiteX11" fmla="*/ 153335 w 1665024"/>
                          <a:gd name="connsiteY11" fmla="*/ 1313949 h 2195465"/>
                          <a:gd name="connsiteX12" fmla="*/ 351180 w 1665024"/>
                          <a:gd name="connsiteY12" fmla="*/ 153338 h 2195465"/>
                          <a:gd name="connsiteX13" fmla="*/ 813148 w 1665024"/>
                          <a:gd name="connsiteY13" fmla="*/ 208 h 21954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1665024" h="2195465">
                            <a:moveTo>
                              <a:pt x="832543" y="363075"/>
                            </a:moveTo>
                            <a:cubicBezTo>
                              <a:pt x="624642" y="363075"/>
                              <a:pt x="456105" y="531612"/>
                              <a:pt x="456105" y="739513"/>
                            </a:cubicBezTo>
                            <a:cubicBezTo>
                              <a:pt x="456105" y="947414"/>
                              <a:pt x="624642" y="1115951"/>
                              <a:pt x="832543" y="1115951"/>
                            </a:cubicBezTo>
                            <a:cubicBezTo>
                              <a:pt x="1040444" y="1115951"/>
                              <a:pt x="1208981" y="947414"/>
                              <a:pt x="1208981" y="739513"/>
                            </a:cubicBezTo>
                            <a:cubicBezTo>
                              <a:pt x="1208981" y="531612"/>
                              <a:pt x="1040444" y="363075"/>
                              <a:pt x="832543" y="363075"/>
                            </a:cubicBezTo>
                            <a:close/>
                            <a:moveTo>
                              <a:pt x="813148" y="208"/>
                            </a:moveTo>
                            <a:cubicBezTo>
                              <a:pt x="1080328" y="-5772"/>
                              <a:pt x="1345610" y="116755"/>
                              <a:pt x="1511751" y="351225"/>
                            </a:cubicBezTo>
                            <a:cubicBezTo>
                              <a:pt x="1716115" y="639615"/>
                              <a:pt x="1716115" y="1025559"/>
                              <a:pt x="1511751" y="1313949"/>
                            </a:cubicBezTo>
                            <a:lnTo>
                              <a:pt x="916439" y="2152084"/>
                            </a:lnTo>
                            <a:cubicBezTo>
                              <a:pt x="897137" y="2179331"/>
                              <a:pt x="865898" y="2195465"/>
                              <a:pt x="832543" y="2195465"/>
                            </a:cubicBezTo>
                            <a:cubicBezTo>
                              <a:pt x="799188" y="2195465"/>
                              <a:pt x="767949" y="2179331"/>
                              <a:pt x="748647" y="2152084"/>
                            </a:cubicBezTo>
                            <a:lnTo>
                              <a:pt x="153335" y="1313949"/>
                            </a:lnTo>
                            <a:cubicBezTo>
                              <a:pt x="-112490" y="938797"/>
                              <a:pt x="-23938" y="419183"/>
                              <a:pt x="351180" y="153338"/>
                            </a:cubicBezTo>
                            <a:cubicBezTo>
                              <a:pt x="491849" y="53647"/>
                              <a:pt x="652840" y="3796"/>
                              <a:pt x="813148" y="208"/>
                            </a:cubicBezTo>
                            <a:close/>
                          </a:path>
                        </a:pathLst>
                      </a:custGeom>
                      <a:solidFill>
                        <a:srgbClr val="00206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wrap="square" rtlCol="0" anchor="ctr">
                        <a:noAutofit/>
                      </a:bodyPr>
                      <a:lstStyle>
                        <a:defPPr>
                          <a:defRPr lang="es-CO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s-CO">
                          <a:latin typeface="Anek Devanagari SemiBold" pitchFamily="2" charset="0"/>
                          <a:cs typeface="Anek Devanagari SemiBold" pitchFamily="2" charset="0"/>
                        </a:endParaRPr>
                      </a:p>
                    </p:txBody>
                  </p:sp>
                </p:grpSp>
                <p:pic>
                  <p:nvPicPr>
                    <p:cNvPr id="1087" name="Gráfico 1086">
                      <a:extLst>
                        <a:ext uri="{FF2B5EF4-FFF2-40B4-BE49-F238E27FC236}">
                          <a16:creationId xmlns:a16="http://schemas.microsoft.com/office/drawing/2014/main" id="{0C280D33-99DE-69EF-8CC9-C4020E2516C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425521" y="3083882"/>
                      <a:ext cx="225926" cy="22453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091" name="Elipse 1090">
                      <a:extLst>
                        <a:ext uri="{FF2B5EF4-FFF2-40B4-BE49-F238E27FC236}">
                          <a16:creationId xmlns:a16="http://schemas.microsoft.com/office/drawing/2014/main" id="{D633E2AB-D9A9-3C55-1758-7C9421A789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51447" y="3160911"/>
                      <a:ext cx="323096" cy="32309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s-CO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s-CO"/>
                    </a:p>
                  </p:txBody>
                </p:sp>
                <p:pic>
                  <p:nvPicPr>
                    <p:cNvPr id="1092" name="Picture 2" descr="A purple hexagon with a green leaf&#10;&#10;AI-generated content may be incorrect.">
                      <a:extLst>
                        <a:ext uri="{FF2B5EF4-FFF2-40B4-BE49-F238E27FC236}">
                          <a16:creationId xmlns:a16="http://schemas.microsoft.com/office/drawing/2014/main" id="{5535D071-7194-8503-10E6-B810DC3B5EB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735325" y="3196152"/>
                      <a:ext cx="200374" cy="261850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095" name="Gráfico 1094">
                    <a:extLst>
                      <a:ext uri="{FF2B5EF4-FFF2-40B4-BE49-F238E27FC236}">
                        <a16:creationId xmlns:a16="http://schemas.microsoft.com/office/drawing/2014/main" id="{388117D8-6FB2-C0BA-8BED-73927239C78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364772" y="4259401"/>
                    <a:ext cx="327328" cy="327328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1096" name="Gráfico 1095">
                    <a:extLst>
                      <a:ext uri="{FF2B5EF4-FFF2-40B4-BE49-F238E27FC236}">
                        <a16:creationId xmlns:a16="http://schemas.microsoft.com/office/drawing/2014/main" id="{8691F2AD-FFA9-E8F7-8EB5-195EE49D49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797682" y="3476108"/>
                    <a:ext cx="327328" cy="327328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1097" name="Gráfico 1096">
                    <a:extLst>
                      <a:ext uri="{FF2B5EF4-FFF2-40B4-BE49-F238E27FC236}">
                        <a16:creationId xmlns:a16="http://schemas.microsoft.com/office/drawing/2014/main" id="{1F464A2E-F754-4545-3F04-C32961524E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810043" y="3026528"/>
                    <a:ext cx="225927" cy="225927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1099" name="Gráfico 1098">
                    <a:extLst>
                      <a:ext uri="{FF2B5EF4-FFF2-40B4-BE49-F238E27FC236}">
                        <a16:creationId xmlns:a16="http://schemas.microsoft.com/office/drawing/2014/main" id="{6CD0FB32-ADF2-C9C4-C366-344C730E5B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4497" y="2925127"/>
                    <a:ext cx="327328" cy="327328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1100" name="Gráfico 1099">
                    <a:extLst>
                      <a:ext uri="{FF2B5EF4-FFF2-40B4-BE49-F238E27FC236}">
                        <a16:creationId xmlns:a16="http://schemas.microsoft.com/office/drawing/2014/main" id="{D53C4A0B-4310-19A9-9C54-25AEA67601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135761" y="3259894"/>
                    <a:ext cx="327328" cy="327328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1101" name="Gráfico 1100">
                    <a:extLst>
                      <a:ext uri="{FF2B5EF4-FFF2-40B4-BE49-F238E27FC236}">
                        <a16:creationId xmlns:a16="http://schemas.microsoft.com/office/drawing/2014/main" id="{C4F621C7-8740-2B1E-059D-3D3DB8E7F7F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739493" y="4483939"/>
                    <a:ext cx="327328" cy="327328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1102" name="Gráfico 1101">
                    <a:extLst>
                      <a:ext uri="{FF2B5EF4-FFF2-40B4-BE49-F238E27FC236}">
                        <a16:creationId xmlns:a16="http://schemas.microsoft.com/office/drawing/2014/main" id="{00360990-417A-6249-E83C-37960A27FD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874504" y="3096230"/>
                    <a:ext cx="327328" cy="327328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grpSp>
                <p:nvGrpSpPr>
                  <p:cNvPr id="1103" name="Grupo 1102">
                    <a:extLst>
                      <a:ext uri="{FF2B5EF4-FFF2-40B4-BE49-F238E27FC236}">
                        <a16:creationId xmlns:a16="http://schemas.microsoft.com/office/drawing/2014/main" id="{788A595E-B1D0-D690-365E-DAF05A9183DF}"/>
                      </a:ext>
                    </a:extLst>
                  </p:cNvPr>
                  <p:cNvGrpSpPr/>
                  <p:nvPr/>
                </p:nvGrpSpPr>
                <p:grpSpPr>
                  <a:xfrm>
                    <a:off x="6440012" y="3479820"/>
                    <a:ext cx="735872" cy="371822"/>
                    <a:chOff x="5987661" y="3004441"/>
                    <a:chExt cx="735872" cy="371822"/>
                  </a:xfrm>
                </p:grpSpPr>
                <p:grpSp>
                  <p:nvGrpSpPr>
                    <p:cNvPr id="1104" name="Grupo 1103">
                      <a:extLst>
                        <a:ext uri="{FF2B5EF4-FFF2-40B4-BE49-F238E27FC236}">
                          <a16:creationId xmlns:a16="http://schemas.microsoft.com/office/drawing/2014/main" id="{F72C04E1-F76C-64A1-F30F-84CA8FAD15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87661" y="3004441"/>
                      <a:ext cx="735872" cy="371822"/>
                      <a:chOff x="3447227" y="2778732"/>
                      <a:chExt cx="944090" cy="477031"/>
                    </a:xfrm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grpSpPr>
                  <p:grpSp>
                    <p:nvGrpSpPr>
                      <p:cNvPr id="1108" name="Grupo 1107">
                        <a:extLst>
                          <a:ext uri="{FF2B5EF4-FFF2-40B4-BE49-F238E27FC236}">
                            <a16:creationId xmlns:a16="http://schemas.microsoft.com/office/drawing/2014/main" id="{6239E81F-0694-3E89-9882-A3083AA0EE7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447227" y="2778732"/>
                        <a:ext cx="944090" cy="477031"/>
                        <a:chOff x="3279184" y="2922986"/>
                        <a:chExt cx="944090" cy="477031"/>
                      </a:xfrm>
                    </p:grpSpPr>
                    <p:sp>
                      <p:nvSpPr>
                        <p:cNvPr id="1110" name="Elipse 1109">
                          <a:extLst>
                            <a:ext uri="{FF2B5EF4-FFF2-40B4-BE49-F238E27FC236}">
                              <a16:creationId xmlns:a16="http://schemas.microsoft.com/office/drawing/2014/main" id="{6B4F2B1A-3960-5E17-BC62-0438085D482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46243" y="2922986"/>
                          <a:ext cx="477031" cy="477031"/>
                        </a:xfrm>
                        <a:prstGeom prst="ellipse">
                          <a:avLst/>
                        </a:prstGeom>
                        <a:solidFill>
                          <a:srgbClr val="102244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s-CO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s-CO"/>
                        </a:p>
                      </p:txBody>
                    </p:sp>
                    <p:sp>
                      <p:nvSpPr>
                        <p:cNvPr id="1111" name="Forma libre: forma 1110">
                          <a:hlinkHover r:id="" action="ppaction://noaction"/>
                          <a:extLst>
                            <a:ext uri="{FF2B5EF4-FFF2-40B4-BE49-F238E27FC236}">
                              <a16:creationId xmlns:a16="http://schemas.microsoft.com/office/drawing/2014/main" id="{197C3FFB-FBB4-7AC6-7F5E-FA665E7357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279184" y="3207921"/>
                          <a:ext cx="115579" cy="152400"/>
                        </a:xfrm>
                        <a:custGeom>
                          <a:avLst/>
                          <a:gdLst>
                            <a:gd name="connsiteX0" fmla="*/ 832543 w 1665024"/>
                            <a:gd name="connsiteY0" fmla="*/ 363075 h 2195465"/>
                            <a:gd name="connsiteX1" fmla="*/ 456105 w 1665024"/>
                            <a:gd name="connsiteY1" fmla="*/ 739513 h 2195465"/>
                            <a:gd name="connsiteX2" fmla="*/ 832543 w 1665024"/>
                            <a:gd name="connsiteY2" fmla="*/ 1115951 h 2195465"/>
                            <a:gd name="connsiteX3" fmla="*/ 1208981 w 1665024"/>
                            <a:gd name="connsiteY3" fmla="*/ 739513 h 2195465"/>
                            <a:gd name="connsiteX4" fmla="*/ 832543 w 1665024"/>
                            <a:gd name="connsiteY4" fmla="*/ 363075 h 2195465"/>
                            <a:gd name="connsiteX5" fmla="*/ 813148 w 1665024"/>
                            <a:gd name="connsiteY5" fmla="*/ 208 h 2195465"/>
                            <a:gd name="connsiteX6" fmla="*/ 1511751 w 1665024"/>
                            <a:gd name="connsiteY6" fmla="*/ 351225 h 2195465"/>
                            <a:gd name="connsiteX7" fmla="*/ 1511751 w 1665024"/>
                            <a:gd name="connsiteY7" fmla="*/ 1313949 h 2195465"/>
                            <a:gd name="connsiteX8" fmla="*/ 916439 w 1665024"/>
                            <a:gd name="connsiteY8" fmla="*/ 2152084 h 2195465"/>
                            <a:gd name="connsiteX9" fmla="*/ 832543 w 1665024"/>
                            <a:gd name="connsiteY9" fmla="*/ 2195465 h 2195465"/>
                            <a:gd name="connsiteX10" fmla="*/ 748647 w 1665024"/>
                            <a:gd name="connsiteY10" fmla="*/ 2152084 h 2195465"/>
                            <a:gd name="connsiteX11" fmla="*/ 153335 w 1665024"/>
                            <a:gd name="connsiteY11" fmla="*/ 1313949 h 2195465"/>
                            <a:gd name="connsiteX12" fmla="*/ 351180 w 1665024"/>
                            <a:gd name="connsiteY12" fmla="*/ 153338 h 2195465"/>
                            <a:gd name="connsiteX13" fmla="*/ 813148 w 1665024"/>
                            <a:gd name="connsiteY13" fmla="*/ 208 h 219546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</a:cxnLst>
                          <a:rect l="l" t="t" r="r" b="b"/>
                          <a:pathLst>
                            <a:path w="1665024" h="2195465">
                              <a:moveTo>
                                <a:pt x="832543" y="363075"/>
                              </a:moveTo>
                              <a:cubicBezTo>
                                <a:pt x="624642" y="363075"/>
                                <a:pt x="456105" y="531612"/>
                                <a:pt x="456105" y="739513"/>
                              </a:cubicBezTo>
                              <a:cubicBezTo>
                                <a:pt x="456105" y="947414"/>
                                <a:pt x="624642" y="1115951"/>
                                <a:pt x="832543" y="1115951"/>
                              </a:cubicBezTo>
                              <a:cubicBezTo>
                                <a:pt x="1040444" y="1115951"/>
                                <a:pt x="1208981" y="947414"/>
                                <a:pt x="1208981" y="739513"/>
                              </a:cubicBezTo>
                              <a:cubicBezTo>
                                <a:pt x="1208981" y="531612"/>
                                <a:pt x="1040444" y="363075"/>
                                <a:pt x="832543" y="363075"/>
                              </a:cubicBezTo>
                              <a:close/>
                              <a:moveTo>
                                <a:pt x="813148" y="208"/>
                              </a:moveTo>
                              <a:cubicBezTo>
                                <a:pt x="1080328" y="-5772"/>
                                <a:pt x="1345610" y="116755"/>
                                <a:pt x="1511751" y="351225"/>
                              </a:cubicBezTo>
                              <a:cubicBezTo>
                                <a:pt x="1716115" y="639615"/>
                                <a:pt x="1716115" y="1025559"/>
                                <a:pt x="1511751" y="1313949"/>
                              </a:cubicBezTo>
                              <a:lnTo>
                                <a:pt x="916439" y="2152084"/>
                              </a:lnTo>
                              <a:cubicBezTo>
                                <a:pt x="897137" y="2179331"/>
                                <a:pt x="865898" y="2195465"/>
                                <a:pt x="832543" y="2195465"/>
                              </a:cubicBezTo>
                              <a:cubicBezTo>
                                <a:pt x="799188" y="2195465"/>
                                <a:pt x="767949" y="2179331"/>
                                <a:pt x="748647" y="2152084"/>
                              </a:cubicBezTo>
                              <a:lnTo>
                                <a:pt x="153335" y="1313949"/>
                              </a:lnTo>
                              <a:cubicBezTo>
                                <a:pt x="-112490" y="938797"/>
                                <a:pt x="-23938" y="419183"/>
                                <a:pt x="351180" y="153338"/>
                              </a:cubicBezTo>
                              <a:cubicBezTo>
                                <a:pt x="491849" y="53647"/>
                                <a:pt x="652840" y="3796"/>
                                <a:pt x="813148" y="208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wrap="square" rtlCol="0" anchor="ctr">
                          <a:noAutofit/>
                        </a:bodyPr>
                        <a:lstStyle>
                          <a:defPPr>
                            <a:defRPr lang="es-CO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s-CO">
                            <a:latin typeface="Anek Devanagari SemiBold" pitchFamily="2" charset="0"/>
                            <a:cs typeface="Anek Devanagari SemiBold" pitchFamily="2" charset="0"/>
                          </a:endParaRPr>
                        </a:p>
                      </p:txBody>
                    </p:sp>
                    <p:cxnSp>
                      <p:nvCxnSpPr>
                        <p:cNvPr id="1112" name="Conector recto 1111">
                          <a:extLst>
                            <a:ext uri="{FF2B5EF4-FFF2-40B4-BE49-F238E27FC236}">
                              <a16:creationId xmlns:a16="http://schemas.microsoft.com/office/drawing/2014/main" id="{CD8B41E3-C7E0-D6A1-4B32-BBCFF3D390AE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3394763" y="3271491"/>
                          <a:ext cx="177736" cy="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bg1"/>
                          </a:solidFill>
                          <a:prstDash val="sysDot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13" name="Conector recto 1112">
                          <a:extLst>
                            <a:ext uri="{FF2B5EF4-FFF2-40B4-BE49-F238E27FC236}">
                              <a16:creationId xmlns:a16="http://schemas.microsoft.com/office/drawing/2014/main" id="{291D8A98-B0E3-E71F-0078-37485670F65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3566806" y="3161502"/>
                          <a:ext cx="179437" cy="109989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bg1"/>
                          </a:solidFill>
                          <a:prstDash val="sysDot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109" name="Forma libre: forma 1108">
                        <a:hlinkHover r:id="" action="ppaction://noaction"/>
                        <a:extLst>
                          <a:ext uri="{FF2B5EF4-FFF2-40B4-BE49-F238E27FC236}">
                            <a16:creationId xmlns:a16="http://schemas.microsoft.com/office/drawing/2014/main" id="{1F57B6D4-8036-6BE6-4E70-0C85ECBCEF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12779" y="2910838"/>
                        <a:ext cx="115579" cy="152400"/>
                      </a:xfrm>
                      <a:custGeom>
                        <a:avLst/>
                        <a:gdLst>
                          <a:gd name="connsiteX0" fmla="*/ 832543 w 1665024"/>
                          <a:gd name="connsiteY0" fmla="*/ 363075 h 2195465"/>
                          <a:gd name="connsiteX1" fmla="*/ 456105 w 1665024"/>
                          <a:gd name="connsiteY1" fmla="*/ 739513 h 2195465"/>
                          <a:gd name="connsiteX2" fmla="*/ 832543 w 1665024"/>
                          <a:gd name="connsiteY2" fmla="*/ 1115951 h 2195465"/>
                          <a:gd name="connsiteX3" fmla="*/ 1208981 w 1665024"/>
                          <a:gd name="connsiteY3" fmla="*/ 739513 h 2195465"/>
                          <a:gd name="connsiteX4" fmla="*/ 832543 w 1665024"/>
                          <a:gd name="connsiteY4" fmla="*/ 363075 h 2195465"/>
                          <a:gd name="connsiteX5" fmla="*/ 813148 w 1665024"/>
                          <a:gd name="connsiteY5" fmla="*/ 208 h 2195465"/>
                          <a:gd name="connsiteX6" fmla="*/ 1511751 w 1665024"/>
                          <a:gd name="connsiteY6" fmla="*/ 351225 h 2195465"/>
                          <a:gd name="connsiteX7" fmla="*/ 1511751 w 1665024"/>
                          <a:gd name="connsiteY7" fmla="*/ 1313949 h 2195465"/>
                          <a:gd name="connsiteX8" fmla="*/ 916439 w 1665024"/>
                          <a:gd name="connsiteY8" fmla="*/ 2152084 h 2195465"/>
                          <a:gd name="connsiteX9" fmla="*/ 832543 w 1665024"/>
                          <a:gd name="connsiteY9" fmla="*/ 2195465 h 2195465"/>
                          <a:gd name="connsiteX10" fmla="*/ 748647 w 1665024"/>
                          <a:gd name="connsiteY10" fmla="*/ 2152084 h 2195465"/>
                          <a:gd name="connsiteX11" fmla="*/ 153335 w 1665024"/>
                          <a:gd name="connsiteY11" fmla="*/ 1313949 h 2195465"/>
                          <a:gd name="connsiteX12" fmla="*/ 351180 w 1665024"/>
                          <a:gd name="connsiteY12" fmla="*/ 153338 h 2195465"/>
                          <a:gd name="connsiteX13" fmla="*/ 813148 w 1665024"/>
                          <a:gd name="connsiteY13" fmla="*/ 208 h 21954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1665024" h="2195465">
                            <a:moveTo>
                              <a:pt x="832543" y="363075"/>
                            </a:moveTo>
                            <a:cubicBezTo>
                              <a:pt x="624642" y="363075"/>
                              <a:pt x="456105" y="531612"/>
                              <a:pt x="456105" y="739513"/>
                            </a:cubicBezTo>
                            <a:cubicBezTo>
                              <a:pt x="456105" y="947414"/>
                              <a:pt x="624642" y="1115951"/>
                              <a:pt x="832543" y="1115951"/>
                            </a:cubicBezTo>
                            <a:cubicBezTo>
                              <a:pt x="1040444" y="1115951"/>
                              <a:pt x="1208981" y="947414"/>
                              <a:pt x="1208981" y="739513"/>
                            </a:cubicBezTo>
                            <a:cubicBezTo>
                              <a:pt x="1208981" y="531612"/>
                              <a:pt x="1040444" y="363075"/>
                              <a:pt x="832543" y="363075"/>
                            </a:cubicBezTo>
                            <a:close/>
                            <a:moveTo>
                              <a:pt x="813148" y="208"/>
                            </a:moveTo>
                            <a:cubicBezTo>
                              <a:pt x="1080328" y="-5772"/>
                              <a:pt x="1345610" y="116755"/>
                              <a:pt x="1511751" y="351225"/>
                            </a:cubicBezTo>
                            <a:cubicBezTo>
                              <a:pt x="1716115" y="639615"/>
                              <a:pt x="1716115" y="1025559"/>
                              <a:pt x="1511751" y="1313949"/>
                            </a:cubicBezTo>
                            <a:lnTo>
                              <a:pt x="916439" y="2152084"/>
                            </a:lnTo>
                            <a:cubicBezTo>
                              <a:pt x="897137" y="2179331"/>
                              <a:pt x="865898" y="2195465"/>
                              <a:pt x="832543" y="2195465"/>
                            </a:cubicBezTo>
                            <a:cubicBezTo>
                              <a:pt x="799188" y="2195465"/>
                              <a:pt x="767949" y="2179331"/>
                              <a:pt x="748647" y="2152084"/>
                            </a:cubicBezTo>
                            <a:lnTo>
                              <a:pt x="153335" y="1313949"/>
                            </a:lnTo>
                            <a:cubicBezTo>
                              <a:pt x="-112490" y="938797"/>
                              <a:pt x="-23938" y="419183"/>
                              <a:pt x="351180" y="153338"/>
                            </a:cubicBezTo>
                            <a:cubicBezTo>
                              <a:pt x="491849" y="53647"/>
                              <a:pt x="652840" y="3796"/>
                              <a:pt x="813148" y="208"/>
                            </a:cubicBezTo>
                            <a:close/>
                          </a:path>
                        </a:pathLst>
                      </a:custGeom>
                      <a:solidFill>
                        <a:srgbClr val="00206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wrap="square" rtlCol="0" anchor="ctr">
                        <a:noAutofit/>
                      </a:bodyPr>
                      <a:lstStyle>
                        <a:defPPr>
                          <a:defRPr lang="es-CO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s-CO">
                          <a:latin typeface="Anek Devanagari SemiBold" pitchFamily="2" charset="0"/>
                          <a:cs typeface="Anek Devanagari SemiBold" pitchFamily="2" charset="0"/>
                        </a:endParaRPr>
                      </a:p>
                    </p:txBody>
                  </p:sp>
                </p:grpSp>
                <p:pic>
                  <p:nvPicPr>
                    <p:cNvPr id="1105" name="Gráfico 1104">
                      <a:extLst>
                        <a:ext uri="{FF2B5EF4-FFF2-40B4-BE49-F238E27FC236}">
                          <a16:creationId xmlns:a16="http://schemas.microsoft.com/office/drawing/2014/main" id="{6F8CD657-636C-EABD-10DF-A9E3DE7D9ED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425521" y="3083882"/>
                      <a:ext cx="225926" cy="224539"/>
                    </a:xfrm>
                    <a:prstGeom prst="rect">
                      <a:avLst/>
                    </a:prstGeom>
                  </p:spPr>
                </p:pic>
              </p:grpSp>
              <p:cxnSp>
                <p:nvCxnSpPr>
                  <p:cNvPr id="1114" name="Conector recto 1113">
                    <a:extLst>
                      <a:ext uri="{FF2B5EF4-FFF2-40B4-BE49-F238E27FC236}">
                        <a16:creationId xmlns:a16="http://schemas.microsoft.com/office/drawing/2014/main" id="{FD541435-DB9C-6215-1BF6-F8A910B73B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375262" y="2469159"/>
                    <a:ext cx="107095" cy="265273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  <a:prstDash val="sysDot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15" name="Forma libre: forma 1114">
                    <a:hlinkHover r:id="" action="ppaction://noaction"/>
                    <a:extLst>
                      <a:ext uri="{FF2B5EF4-FFF2-40B4-BE49-F238E27FC236}">
                        <a16:creationId xmlns:a16="http://schemas.microsoft.com/office/drawing/2014/main" id="{7076867D-3486-A54A-286E-F8BA9F93EE56}"/>
                      </a:ext>
                    </a:extLst>
                  </p:cNvPr>
                  <p:cNvSpPr/>
                  <p:nvPr/>
                </p:nvSpPr>
                <p:spPr>
                  <a:xfrm>
                    <a:off x="8425912" y="2734418"/>
                    <a:ext cx="115580" cy="152399"/>
                  </a:xfrm>
                  <a:custGeom>
                    <a:avLst/>
                    <a:gdLst>
                      <a:gd name="connsiteX0" fmla="*/ 832543 w 1665024"/>
                      <a:gd name="connsiteY0" fmla="*/ 363075 h 2195465"/>
                      <a:gd name="connsiteX1" fmla="*/ 456105 w 1665024"/>
                      <a:gd name="connsiteY1" fmla="*/ 739513 h 2195465"/>
                      <a:gd name="connsiteX2" fmla="*/ 832543 w 1665024"/>
                      <a:gd name="connsiteY2" fmla="*/ 1115951 h 2195465"/>
                      <a:gd name="connsiteX3" fmla="*/ 1208981 w 1665024"/>
                      <a:gd name="connsiteY3" fmla="*/ 739513 h 2195465"/>
                      <a:gd name="connsiteX4" fmla="*/ 832543 w 1665024"/>
                      <a:gd name="connsiteY4" fmla="*/ 363075 h 2195465"/>
                      <a:gd name="connsiteX5" fmla="*/ 813148 w 1665024"/>
                      <a:gd name="connsiteY5" fmla="*/ 208 h 2195465"/>
                      <a:gd name="connsiteX6" fmla="*/ 1511751 w 1665024"/>
                      <a:gd name="connsiteY6" fmla="*/ 351225 h 2195465"/>
                      <a:gd name="connsiteX7" fmla="*/ 1511751 w 1665024"/>
                      <a:gd name="connsiteY7" fmla="*/ 1313949 h 2195465"/>
                      <a:gd name="connsiteX8" fmla="*/ 916439 w 1665024"/>
                      <a:gd name="connsiteY8" fmla="*/ 2152084 h 2195465"/>
                      <a:gd name="connsiteX9" fmla="*/ 832543 w 1665024"/>
                      <a:gd name="connsiteY9" fmla="*/ 2195465 h 2195465"/>
                      <a:gd name="connsiteX10" fmla="*/ 748647 w 1665024"/>
                      <a:gd name="connsiteY10" fmla="*/ 2152084 h 2195465"/>
                      <a:gd name="connsiteX11" fmla="*/ 153335 w 1665024"/>
                      <a:gd name="connsiteY11" fmla="*/ 1313949 h 2195465"/>
                      <a:gd name="connsiteX12" fmla="*/ 351180 w 1665024"/>
                      <a:gd name="connsiteY12" fmla="*/ 153338 h 2195465"/>
                      <a:gd name="connsiteX13" fmla="*/ 813148 w 1665024"/>
                      <a:gd name="connsiteY13" fmla="*/ 208 h 2195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665024" h="2195465">
                        <a:moveTo>
                          <a:pt x="832543" y="363075"/>
                        </a:moveTo>
                        <a:cubicBezTo>
                          <a:pt x="624642" y="363075"/>
                          <a:pt x="456105" y="531612"/>
                          <a:pt x="456105" y="739513"/>
                        </a:cubicBezTo>
                        <a:cubicBezTo>
                          <a:pt x="456105" y="947414"/>
                          <a:pt x="624642" y="1115951"/>
                          <a:pt x="832543" y="1115951"/>
                        </a:cubicBezTo>
                        <a:cubicBezTo>
                          <a:pt x="1040444" y="1115951"/>
                          <a:pt x="1208981" y="947414"/>
                          <a:pt x="1208981" y="739513"/>
                        </a:cubicBezTo>
                        <a:cubicBezTo>
                          <a:pt x="1208981" y="531612"/>
                          <a:pt x="1040444" y="363075"/>
                          <a:pt x="832543" y="363075"/>
                        </a:cubicBezTo>
                        <a:close/>
                        <a:moveTo>
                          <a:pt x="813148" y="208"/>
                        </a:moveTo>
                        <a:cubicBezTo>
                          <a:pt x="1080328" y="-5772"/>
                          <a:pt x="1345610" y="116755"/>
                          <a:pt x="1511751" y="351225"/>
                        </a:cubicBezTo>
                        <a:cubicBezTo>
                          <a:pt x="1716115" y="639615"/>
                          <a:pt x="1716115" y="1025559"/>
                          <a:pt x="1511751" y="1313949"/>
                        </a:cubicBezTo>
                        <a:lnTo>
                          <a:pt x="916439" y="2152084"/>
                        </a:lnTo>
                        <a:cubicBezTo>
                          <a:pt x="897137" y="2179331"/>
                          <a:pt x="865898" y="2195465"/>
                          <a:pt x="832543" y="2195465"/>
                        </a:cubicBezTo>
                        <a:cubicBezTo>
                          <a:pt x="799188" y="2195465"/>
                          <a:pt x="767949" y="2179331"/>
                          <a:pt x="748647" y="2152084"/>
                        </a:cubicBezTo>
                        <a:lnTo>
                          <a:pt x="153335" y="1313949"/>
                        </a:lnTo>
                        <a:cubicBezTo>
                          <a:pt x="-112490" y="938797"/>
                          <a:pt x="-23938" y="419183"/>
                          <a:pt x="351180" y="153338"/>
                        </a:cubicBezTo>
                        <a:cubicBezTo>
                          <a:pt x="491849" y="53647"/>
                          <a:pt x="652840" y="3796"/>
                          <a:pt x="813148" y="20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s-CO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CO">
                      <a:latin typeface="Anek Devanagari SemiBold" pitchFamily="2" charset="0"/>
                      <a:cs typeface="Anek Devanagari SemiBold" pitchFamily="2" charset="0"/>
                    </a:endParaRPr>
                  </a:p>
                </p:txBody>
              </p:sp>
              <p:cxnSp>
                <p:nvCxnSpPr>
                  <p:cNvPr id="1116" name="Conector recto 1115">
                    <a:extLst>
                      <a:ext uri="{FF2B5EF4-FFF2-40B4-BE49-F238E27FC236}">
                        <a16:creationId xmlns:a16="http://schemas.microsoft.com/office/drawing/2014/main" id="{36423ED9-B80A-67D2-9A38-154F71C8F1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204083" y="2472743"/>
                    <a:ext cx="179437" cy="0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  <a:prstDash val="sysDot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7" name="Conector recto 1116">
                    <a:extLst>
                      <a:ext uri="{FF2B5EF4-FFF2-40B4-BE49-F238E27FC236}">
                        <a16:creationId xmlns:a16="http://schemas.microsoft.com/office/drawing/2014/main" id="{C43F0F81-BFEE-EC23-ADDF-D7316DCCEF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483704" y="2272980"/>
                    <a:ext cx="108437" cy="486641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  <a:prstDash val="sysDot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132" name="Grupo 1131">
                    <a:extLst>
                      <a:ext uri="{FF2B5EF4-FFF2-40B4-BE49-F238E27FC236}">
                        <a16:creationId xmlns:a16="http://schemas.microsoft.com/office/drawing/2014/main" id="{7CA04624-EA1E-C651-182D-667AC14E1894}"/>
                      </a:ext>
                    </a:extLst>
                  </p:cNvPr>
                  <p:cNvGrpSpPr/>
                  <p:nvPr/>
                </p:nvGrpSpPr>
                <p:grpSpPr>
                  <a:xfrm>
                    <a:off x="7905507" y="2272980"/>
                    <a:ext cx="371822" cy="371822"/>
                    <a:chOff x="7905507" y="2272980"/>
                    <a:chExt cx="371822" cy="371822"/>
                  </a:xfrm>
                </p:grpSpPr>
                <p:sp>
                  <p:nvSpPr>
                    <p:cNvPr id="1119" name="Elipse 1118">
                      <a:extLst>
                        <a:ext uri="{FF2B5EF4-FFF2-40B4-BE49-F238E27FC236}">
                          <a16:creationId xmlns:a16="http://schemas.microsoft.com/office/drawing/2014/main" id="{344B5516-F8FF-9B8E-71F5-F5297991DE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05507" y="2272980"/>
                      <a:ext cx="371822" cy="371822"/>
                    </a:xfrm>
                    <a:prstGeom prst="ellipse">
                      <a:avLst/>
                    </a:prstGeom>
                    <a:solidFill>
                      <a:srgbClr val="10224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s-CO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s-CO"/>
                    </a:p>
                  </p:txBody>
                </p:sp>
                <p:pic>
                  <p:nvPicPr>
                    <p:cNvPr id="1120" name="Gráfico 1119">
                      <a:extLst>
                        <a:ext uri="{FF2B5EF4-FFF2-40B4-BE49-F238E27FC236}">
                          <a16:creationId xmlns:a16="http://schemas.microsoft.com/office/drawing/2014/main" id="{BBCD87F2-41D3-4675-A153-233688BE42D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979317" y="2352421"/>
                      <a:ext cx="225926" cy="22453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123" name="Imagen 1122" descr="Logotipo&#10;&#10;El contenido generado por IA puede ser incorrecto.">
                    <a:extLst>
                      <a:ext uri="{FF2B5EF4-FFF2-40B4-BE49-F238E27FC236}">
                        <a16:creationId xmlns:a16="http://schemas.microsoft.com/office/drawing/2014/main" id="{FE094CB7-2908-D665-3F3C-F43B4F3AEF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514481" y="1969615"/>
                    <a:ext cx="1204558" cy="315836"/>
                  </a:xfrm>
                  <a:prstGeom prst="rect">
                    <a:avLst/>
                  </a:prstGeom>
                </p:spPr>
              </p:pic>
              <p:sp>
                <p:nvSpPr>
                  <p:cNvPr id="1124" name="Forma libre: forma 1123">
                    <a:hlinkHover r:id="" action="ppaction://noaction"/>
                    <a:extLst>
                      <a:ext uri="{FF2B5EF4-FFF2-40B4-BE49-F238E27FC236}">
                        <a16:creationId xmlns:a16="http://schemas.microsoft.com/office/drawing/2014/main" id="{614C4DF8-98ED-222C-5C7C-009E50D5AE62}"/>
                      </a:ext>
                    </a:extLst>
                  </p:cNvPr>
                  <p:cNvSpPr/>
                  <p:nvPr/>
                </p:nvSpPr>
                <p:spPr>
                  <a:xfrm>
                    <a:off x="10686997" y="3127769"/>
                    <a:ext cx="115579" cy="152400"/>
                  </a:xfrm>
                  <a:custGeom>
                    <a:avLst/>
                    <a:gdLst>
                      <a:gd name="connsiteX0" fmla="*/ 832543 w 1665024"/>
                      <a:gd name="connsiteY0" fmla="*/ 363075 h 2195465"/>
                      <a:gd name="connsiteX1" fmla="*/ 456105 w 1665024"/>
                      <a:gd name="connsiteY1" fmla="*/ 739513 h 2195465"/>
                      <a:gd name="connsiteX2" fmla="*/ 832543 w 1665024"/>
                      <a:gd name="connsiteY2" fmla="*/ 1115951 h 2195465"/>
                      <a:gd name="connsiteX3" fmla="*/ 1208981 w 1665024"/>
                      <a:gd name="connsiteY3" fmla="*/ 739513 h 2195465"/>
                      <a:gd name="connsiteX4" fmla="*/ 832543 w 1665024"/>
                      <a:gd name="connsiteY4" fmla="*/ 363075 h 2195465"/>
                      <a:gd name="connsiteX5" fmla="*/ 813148 w 1665024"/>
                      <a:gd name="connsiteY5" fmla="*/ 208 h 2195465"/>
                      <a:gd name="connsiteX6" fmla="*/ 1511751 w 1665024"/>
                      <a:gd name="connsiteY6" fmla="*/ 351225 h 2195465"/>
                      <a:gd name="connsiteX7" fmla="*/ 1511751 w 1665024"/>
                      <a:gd name="connsiteY7" fmla="*/ 1313949 h 2195465"/>
                      <a:gd name="connsiteX8" fmla="*/ 916439 w 1665024"/>
                      <a:gd name="connsiteY8" fmla="*/ 2152084 h 2195465"/>
                      <a:gd name="connsiteX9" fmla="*/ 832543 w 1665024"/>
                      <a:gd name="connsiteY9" fmla="*/ 2195465 h 2195465"/>
                      <a:gd name="connsiteX10" fmla="*/ 748647 w 1665024"/>
                      <a:gd name="connsiteY10" fmla="*/ 2152084 h 2195465"/>
                      <a:gd name="connsiteX11" fmla="*/ 153335 w 1665024"/>
                      <a:gd name="connsiteY11" fmla="*/ 1313949 h 2195465"/>
                      <a:gd name="connsiteX12" fmla="*/ 351180 w 1665024"/>
                      <a:gd name="connsiteY12" fmla="*/ 153338 h 2195465"/>
                      <a:gd name="connsiteX13" fmla="*/ 813148 w 1665024"/>
                      <a:gd name="connsiteY13" fmla="*/ 208 h 2195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665024" h="2195465">
                        <a:moveTo>
                          <a:pt x="832543" y="363075"/>
                        </a:moveTo>
                        <a:cubicBezTo>
                          <a:pt x="624642" y="363075"/>
                          <a:pt x="456105" y="531612"/>
                          <a:pt x="456105" y="739513"/>
                        </a:cubicBezTo>
                        <a:cubicBezTo>
                          <a:pt x="456105" y="947414"/>
                          <a:pt x="624642" y="1115951"/>
                          <a:pt x="832543" y="1115951"/>
                        </a:cubicBezTo>
                        <a:cubicBezTo>
                          <a:pt x="1040444" y="1115951"/>
                          <a:pt x="1208981" y="947414"/>
                          <a:pt x="1208981" y="739513"/>
                        </a:cubicBezTo>
                        <a:cubicBezTo>
                          <a:pt x="1208981" y="531612"/>
                          <a:pt x="1040444" y="363075"/>
                          <a:pt x="832543" y="363075"/>
                        </a:cubicBezTo>
                        <a:close/>
                        <a:moveTo>
                          <a:pt x="813148" y="208"/>
                        </a:moveTo>
                        <a:cubicBezTo>
                          <a:pt x="1080328" y="-5772"/>
                          <a:pt x="1345610" y="116755"/>
                          <a:pt x="1511751" y="351225"/>
                        </a:cubicBezTo>
                        <a:cubicBezTo>
                          <a:pt x="1716115" y="639615"/>
                          <a:pt x="1716115" y="1025559"/>
                          <a:pt x="1511751" y="1313949"/>
                        </a:cubicBezTo>
                        <a:lnTo>
                          <a:pt x="916439" y="2152084"/>
                        </a:lnTo>
                        <a:cubicBezTo>
                          <a:pt x="897137" y="2179331"/>
                          <a:pt x="865898" y="2195465"/>
                          <a:pt x="832543" y="2195465"/>
                        </a:cubicBezTo>
                        <a:cubicBezTo>
                          <a:pt x="799188" y="2195465"/>
                          <a:pt x="767949" y="2179331"/>
                          <a:pt x="748647" y="2152084"/>
                        </a:cubicBezTo>
                        <a:lnTo>
                          <a:pt x="153335" y="1313949"/>
                        </a:lnTo>
                        <a:cubicBezTo>
                          <a:pt x="-112490" y="938797"/>
                          <a:pt x="-23938" y="419183"/>
                          <a:pt x="351180" y="153338"/>
                        </a:cubicBezTo>
                        <a:cubicBezTo>
                          <a:pt x="491849" y="53647"/>
                          <a:pt x="652840" y="3796"/>
                          <a:pt x="813148" y="20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s-CO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CO">
                      <a:latin typeface="Anek Devanagari SemiBold" pitchFamily="2" charset="0"/>
                      <a:cs typeface="Anek Devanagari SemiBold" pitchFamily="2" charset="0"/>
                    </a:endParaRPr>
                  </a:p>
                </p:txBody>
              </p:sp>
              <p:cxnSp>
                <p:nvCxnSpPr>
                  <p:cNvPr id="1125" name="Conector recto 1124">
                    <a:extLst>
                      <a:ext uri="{FF2B5EF4-FFF2-40B4-BE49-F238E27FC236}">
                        <a16:creationId xmlns:a16="http://schemas.microsoft.com/office/drawing/2014/main" id="{2715EDBE-3B22-C806-D55E-863F9D0504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743442" y="2866092"/>
                    <a:ext cx="165862" cy="261691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  <a:prstDash val="sysDot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6" name="Conector recto 1125">
                    <a:extLst>
                      <a:ext uri="{FF2B5EF4-FFF2-40B4-BE49-F238E27FC236}">
                        <a16:creationId xmlns:a16="http://schemas.microsoft.com/office/drawing/2014/main" id="{9758F671-4AC2-58A2-99FF-A14255B735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901046" y="2866093"/>
                    <a:ext cx="179437" cy="0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  <a:prstDash val="sysDot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127" name="Grupo 1126">
                    <a:extLst>
                      <a:ext uri="{FF2B5EF4-FFF2-40B4-BE49-F238E27FC236}">
                        <a16:creationId xmlns:a16="http://schemas.microsoft.com/office/drawing/2014/main" id="{6D56A44E-41B7-B7DC-12F6-6CEFDEDF0737}"/>
                      </a:ext>
                    </a:extLst>
                  </p:cNvPr>
                  <p:cNvGrpSpPr/>
                  <p:nvPr/>
                </p:nvGrpSpPr>
                <p:grpSpPr>
                  <a:xfrm>
                    <a:off x="11080483" y="2680181"/>
                    <a:ext cx="371822" cy="371822"/>
                    <a:chOff x="7889825" y="2102809"/>
                    <a:chExt cx="371822" cy="371822"/>
                  </a:xfrm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grpSpPr>
                <p:sp>
                  <p:nvSpPr>
                    <p:cNvPr id="1128" name="Elipse 1127">
                      <a:extLst>
                        <a:ext uri="{FF2B5EF4-FFF2-40B4-BE49-F238E27FC236}">
                          <a16:creationId xmlns:a16="http://schemas.microsoft.com/office/drawing/2014/main" id="{1C9B9638-1F38-85C8-D1F0-F30FB424F2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9825" y="2102809"/>
                      <a:ext cx="371822" cy="371822"/>
                    </a:xfrm>
                    <a:prstGeom prst="ellipse">
                      <a:avLst/>
                    </a:prstGeom>
                    <a:solidFill>
                      <a:srgbClr val="10224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s-CO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s-CO"/>
                    </a:p>
                  </p:txBody>
                </p:sp>
                <p:pic>
                  <p:nvPicPr>
                    <p:cNvPr id="1129" name="Gráfico 1128">
                      <a:extLst>
                        <a:ext uri="{FF2B5EF4-FFF2-40B4-BE49-F238E27FC236}">
                          <a16:creationId xmlns:a16="http://schemas.microsoft.com/office/drawing/2014/main" id="{8C1DB826-6A5D-2AA8-00D8-F24F97C3B8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963635" y="2182250"/>
                      <a:ext cx="225926" cy="224539"/>
                    </a:xfrm>
                    <a:prstGeom prst="rect">
                      <a:avLst/>
                    </a:prstGeom>
                  </p:spPr>
                </p:pic>
              </p:grpSp>
            </p:grpSp>
            <p:sp>
              <p:nvSpPr>
                <p:cNvPr id="22" name="CuadroTexto 21">
                  <a:extLst>
                    <a:ext uri="{FF2B5EF4-FFF2-40B4-BE49-F238E27FC236}">
                      <a16:creationId xmlns:a16="http://schemas.microsoft.com/office/drawing/2014/main" id="{576FBFF0-334A-C768-3025-82717896D0D1}"/>
                    </a:ext>
                  </a:extLst>
                </p:cNvPr>
                <p:cNvSpPr txBox="1"/>
                <p:nvPr/>
              </p:nvSpPr>
              <p:spPr>
                <a:xfrm>
                  <a:off x="6037942" y="1418040"/>
                  <a:ext cx="5416163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>
                      <a:solidFill>
                        <a:srgbClr val="002D77"/>
                      </a:solidFill>
                      <a:latin typeface="Century Gothic" panose="020B0502020202020204" pitchFamily="34" charset="0"/>
                    </a:rPr>
                    <a:t>Together with our distributors, we ensure localized support, streamlined access, and consistent quality</a:t>
                  </a:r>
                </a:p>
                <a:p>
                  <a:pPr algn="ctr"/>
                  <a:r>
                    <a:rPr lang="en-US" sz="1600" b="1">
                      <a:solidFill>
                        <a:srgbClr val="002D77"/>
                      </a:solidFill>
                      <a:latin typeface="Century Gothic" panose="020B0502020202020204" pitchFamily="34" charset="0"/>
                    </a:rPr>
                    <a:t>—wherever our customers are.</a:t>
                  </a:r>
                  <a:endParaRPr lang="es-CO" sz="1600" b="1">
                    <a:solidFill>
                      <a:srgbClr val="002D77"/>
                    </a:solidFill>
                    <a:latin typeface="Century Gothic" panose="020B0502020202020204" pitchFamily="34" charset="0"/>
                  </a:endParaRPr>
                </a:p>
              </p:txBody>
            </p:sp>
            <p:grpSp>
              <p:nvGrpSpPr>
                <p:cNvPr id="1159" name="Grupo 1158">
                  <a:extLst>
                    <a:ext uri="{FF2B5EF4-FFF2-40B4-BE49-F238E27FC236}">
                      <a16:creationId xmlns:a16="http://schemas.microsoft.com/office/drawing/2014/main" id="{9FBC108B-1F02-8A6C-DCEA-9CC114E7897C}"/>
                    </a:ext>
                  </a:extLst>
                </p:cNvPr>
                <p:cNvGrpSpPr/>
                <p:nvPr/>
              </p:nvGrpSpPr>
              <p:grpSpPr>
                <a:xfrm>
                  <a:off x="8237280" y="5894442"/>
                  <a:ext cx="1963274" cy="663508"/>
                  <a:chOff x="10095223" y="5800728"/>
                  <a:chExt cx="2458861" cy="830997"/>
                </a:xfrm>
              </p:grpSpPr>
              <p:grpSp>
                <p:nvGrpSpPr>
                  <p:cNvPr id="1158" name="Grupo 1157">
                    <a:extLst>
                      <a:ext uri="{FF2B5EF4-FFF2-40B4-BE49-F238E27FC236}">
                        <a16:creationId xmlns:a16="http://schemas.microsoft.com/office/drawing/2014/main" id="{09387F36-CC48-E0DB-8064-6FB56FAE8C25}"/>
                      </a:ext>
                    </a:extLst>
                  </p:cNvPr>
                  <p:cNvGrpSpPr/>
                  <p:nvPr/>
                </p:nvGrpSpPr>
                <p:grpSpPr>
                  <a:xfrm>
                    <a:off x="10095223" y="5800728"/>
                    <a:ext cx="2458861" cy="830997"/>
                    <a:chOff x="9288420" y="5805128"/>
                    <a:chExt cx="2458861" cy="830997"/>
                  </a:xfrm>
                </p:grpSpPr>
                <p:sp>
                  <p:nvSpPr>
                    <p:cNvPr id="1153" name="Rectángulo: esquinas redondeadas 1152">
                      <a:extLst>
                        <a:ext uri="{FF2B5EF4-FFF2-40B4-BE49-F238E27FC236}">
                          <a16:creationId xmlns:a16="http://schemas.microsoft.com/office/drawing/2014/main" id="{68BCCCB6-12FC-C251-1080-AC7E6A94C5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88420" y="5805128"/>
                      <a:ext cx="2382535" cy="830997"/>
                    </a:xfrm>
                    <a:prstGeom prst="roundRect">
                      <a:avLst>
                        <a:gd name="adj" fmla="val 13023"/>
                      </a:avLst>
                    </a:prstGeom>
                    <a:solidFill>
                      <a:srgbClr val="8CE2A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CO">
                        <a:solidFill>
                          <a:srgbClr val="002D77"/>
                        </a:solidFill>
                      </a:endParaRPr>
                    </a:p>
                  </p:txBody>
                </p:sp>
                <p:grpSp>
                  <p:nvGrpSpPr>
                    <p:cNvPr id="1157" name="Grupo 1156">
                      <a:extLst>
                        <a:ext uri="{FF2B5EF4-FFF2-40B4-BE49-F238E27FC236}">
                          <a16:creationId xmlns:a16="http://schemas.microsoft.com/office/drawing/2014/main" id="{8B4FEAA2-B597-E01E-3B1D-A91C6D3335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69970" y="5874705"/>
                      <a:ext cx="2377311" cy="656222"/>
                      <a:chOff x="9369970" y="5874705"/>
                      <a:chExt cx="2377311" cy="656222"/>
                    </a:xfrm>
                  </p:grpSpPr>
                  <p:sp>
                    <p:nvSpPr>
                      <p:cNvPr id="114" name="CuadroTexto 113">
                        <a:extLst>
                          <a:ext uri="{FF2B5EF4-FFF2-40B4-BE49-F238E27FC236}">
                            <a16:creationId xmlns:a16="http://schemas.microsoft.com/office/drawing/2014/main" id="{3F05BB41-B5FB-F7BB-7762-4A04F517CA2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761556" y="5931772"/>
                        <a:ext cx="1803536" cy="57820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91440" tIns="45720" rIns="91440" bIns="45720" rtlCol="0" anchor="t">
                        <a:spAutoFit/>
                      </a:bodyPr>
                      <a:lstStyle>
                        <a:defPPr>
                          <a:defRPr lang="es-CO"/>
                        </a:defPPr>
                        <a:lvl1pPr algn="ctr">
                          <a:defRPr sz="11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Flexo Thin" panose="02000000000000000000" pitchFamily="2" charset="0"/>
                          </a:defRPr>
                        </a:lvl1pPr>
                      </a:lstStyle>
                      <a:p>
                        <a:pPr algn="l"/>
                        <a:r>
                          <a:rPr lang="es-MX" sz="1000" b="1" err="1">
                            <a:solidFill>
                              <a:schemeClr val="bg1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a:t>Distributors</a:t>
                        </a:r>
                        <a:r>
                          <a:rPr lang="es-MX" sz="1200" b="1">
                            <a:solidFill>
                              <a:schemeClr val="bg1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a:t>		</a:t>
                        </a:r>
                      </a:p>
                    </p:txBody>
                  </p:sp>
                  <p:sp>
                    <p:nvSpPr>
                      <p:cNvPr id="118" name="CuadroTexto 191">
                        <a:extLst>
                          <a:ext uri="{FF2B5EF4-FFF2-40B4-BE49-F238E27FC236}">
                            <a16:creationId xmlns:a16="http://schemas.microsoft.com/office/drawing/2014/main" id="{32A2CC6E-58DC-DCEA-5FDC-DB223EE3FDE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761556" y="6222552"/>
                        <a:ext cx="1985725" cy="3083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91440" tIns="45720" rIns="91440" bIns="45720" rtlCol="0" anchor="t">
                        <a:spAutoFit/>
                      </a:bodyPr>
                      <a:lstStyle>
                        <a:defPPr>
                          <a:defRPr lang="es-CO"/>
                        </a:defPPr>
                        <a:lvl1pPr algn="ctr">
                          <a:defRPr sz="11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Flexo Thin" panose="02000000000000000000" pitchFamily="2" charset="0"/>
                          </a:defRPr>
                        </a:lvl1pPr>
                      </a:lstStyle>
                      <a:p>
                        <a:pPr algn="l"/>
                        <a:r>
                          <a:rPr lang="es-MX" sz="1000" b="1" err="1">
                            <a:solidFill>
                              <a:schemeClr val="bg1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a:t>Our</a:t>
                        </a:r>
                        <a:r>
                          <a:rPr lang="es-MX" sz="1000" b="1">
                            <a:solidFill>
                              <a:schemeClr val="bg1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a:t> </a:t>
                        </a:r>
                        <a:r>
                          <a:rPr lang="es-MX" sz="1000" b="1" err="1">
                            <a:solidFill>
                              <a:schemeClr val="bg1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a:t>product’s</a:t>
                        </a:r>
                        <a:r>
                          <a:rPr lang="es-MX" sz="1000" b="1">
                            <a:solidFill>
                              <a:schemeClr val="bg1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a:t> </a:t>
                        </a:r>
                        <a:r>
                          <a:rPr lang="es-MX" sz="1000" b="1" err="1">
                            <a:solidFill>
                              <a:schemeClr val="bg1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a:t>presence</a:t>
                        </a:r>
                        <a:endParaRPr lang="es-CO" sz="1000" b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endParaRPr>
                      </a:p>
                    </p:txBody>
                  </p:sp>
                  <p:pic>
                    <p:nvPicPr>
                      <p:cNvPr id="1154" name="Gráfico 1153">
                        <a:extLst>
                          <a:ext uri="{FF2B5EF4-FFF2-40B4-BE49-F238E27FC236}">
                            <a16:creationId xmlns:a16="http://schemas.microsoft.com/office/drawing/2014/main" id="{56561D62-B82E-FB5E-CDCC-1965095C915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9399418" y="6241562"/>
                        <a:ext cx="282461" cy="282461"/>
                      </a:xfrm>
                      <a:prstGeom prst="rect">
                        <a:avLst/>
                      </a:prstGeom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</p:pic>
                  <p:sp>
                    <p:nvSpPr>
                      <p:cNvPr id="1155" name="Elipse 1154">
                        <a:extLst>
                          <a:ext uri="{FF2B5EF4-FFF2-40B4-BE49-F238E27FC236}">
                            <a16:creationId xmlns:a16="http://schemas.microsoft.com/office/drawing/2014/main" id="{E3D5AF8B-AC37-81C7-89C2-5A6D7BEC5F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69970" y="5874705"/>
                        <a:ext cx="343653" cy="343653"/>
                      </a:xfrm>
                      <a:prstGeom prst="ellipse">
                        <a:avLst/>
                      </a:prstGeom>
                      <a:solidFill>
                        <a:srgbClr val="102244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s-CO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s-CO"/>
                      </a:p>
                    </p:txBody>
                  </p:sp>
                </p:grpSp>
              </p:grpSp>
              <p:pic>
                <p:nvPicPr>
                  <p:cNvPr id="1156" name="Gráfico 1155">
                    <a:extLst>
                      <a:ext uri="{FF2B5EF4-FFF2-40B4-BE49-F238E27FC236}">
                        <a16:creationId xmlns:a16="http://schemas.microsoft.com/office/drawing/2014/main" id="{042BCA75-03AB-07B3-5BCA-3C140CF9CA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243046" y="5948141"/>
                    <a:ext cx="208810" cy="207528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52" name="Grupo 51">
                <a:extLst>
                  <a:ext uri="{FF2B5EF4-FFF2-40B4-BE49-F238E27FC236}">
                    <a16:creationId xmlns:a16="http://schemas.microsoft.com/office/drawing/2014/main" id="{1851BC30-2594-2BB9-F4C9-8203FCEDAB46}"/>
                  </a:ext>
                </a:extLst>
              </p:cNvPr>
              <p:cNvGrpSpPr/>
              <p:nvPr/>
            </p:nvGrpSpPr>
            <p:grpSpPr>
              <a:xfrm>
                <a:off x="626908" y="768353"/>
                <a:ext cx="4538536" cy="5290412"/>
                <a:chOff x="626908" y="768353"/>
                <a:chExt cx="4538536" cy="5290412"/>
              </a:xfrm>
            </p:grpSpPr>
            <p:grpSp>
              <p:nvGrpSpPr>
                <p:cNvPr id="50" name="Grupo 49">
                  <a:extLst>
                    <a:ext uri="{FF2B5EF4-FFF2-40B4-BE49-F238E27FC236}">
                      <a16:creationId xmlns:a16="http://schemas.microsoft.com/office/drawing/2014/main" id="{8A8A3B1F-C93E-8257-8D7B-455B8D421B23}"/>
                    </a:ext>
                  </a:extLst>
                </p:cNvPr>
                <p:cNvGrpSpPr/>
                <p:nvPr/>
              </p:nvGrpSpPr>
              <p:grpSpPr>
                <a:xfrm>
                  <a:off x="750850" y="4005747"/>
                  <a:ext cx="1111412" cy="553290"/>
                  <a:chOff x="927272" y="3972280"/>
                  <a:chExt cx="1111412" cy="553290"/>
                </a:xfrm>
              </p:grpSpPr>
              <p:sp>
                <p:nvSpPr>
                  <p:cNvPr id="1141" name="Rectángulo: esquinas redondeadas 1140">
                    <a:extLst>
                      <a:ext uri="{FF2B5EF4-FFF2-40B4-BE49-F238E27FC236}">
                        <a16:creationId xmlns:a16="http://schemas.microsoft.com/office/drawing/2014/main" id="{BEDEC508-9391-C8B7-2672-DE6436E8E7BA}"/>
                      </a:ext>
                    </a:extLst>
                  </p:cNvPr>
                  <p:cNvSpPr/>
                  <p:nvPr/>
                </p:nvSpPr>
                <p:spPr>
                  <a:xfrm>
                    <a:off x="927272" y="3987873"/>
                    <a:ext cx="1111412" cy="522104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p:txBody>
              </p:sp>
              <p:pic>
                <p:nvPicPr>
                  <p:cNvPr id="1144" name="Imagen 1143" descr="Logotipo&#10;&#10;El contenido generado por IA puede ser incorrecto.">
                    <a:extLst>
                      <a:ext uri="{FF2B5EF4-FFF2-40B4-BE49-F238E27FC236}">
                        <a16:creationId xmlns:a16="http://schemas.microsoft.com/office/drawing/2014/main" id="{E742987E-5D02-1AF4-82FD-8939A261E7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-1" r="2274"/>
                  <a:stretch>
                    <a:fillRect/>
                  </a:stretch>
                </p:blipFill>
                <p:spPr>
                  <a:xfrm>
                    <a:off x="968017" y="3972280"/>
                    <a:ext cx="1029922" cy="55329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78" name="CuadroTexto 77">
                  <a:extLst>
                    <a:ext uri="{FF2B5EF4-FFF2-40B4-BE49-F238E27FC236}">
                      <a16:creationId xmlns:a16="http://schemas.microsoft.com/office/drawing/2014/main" id="{3DED7ED3-15F7-DC28-4324-6FAE00332DA9}"/>
                    </a:ext>
                  </a:extLst>
                </p:cNvPr>
                <p:cNvSpPr txBox="1"/>
                <p:nvPr/>
              </p:nvSpPr>
              <p:spPr>
                <a:xfrm>
                  <a:off x="772574" y="768353"/>
                  <a:ext cx="3753244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002D77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GLOBAL NETWORK </a:t>
                  </a:r>
                  <a:r>
                    <a:rPr lang="en-US" sz="2400">
                      <a:solidFill>
                        <a:srgbClr val="8CE2AF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TRUSTED PARTNERS</a:t>
                  </a:r>
                  <a:endParaRPr lang="en-US" sz="3600">
                    <a:solidFill>
                      <a:srgbClr val="0070C0"/>
                    </a:solidFill>
                    <a:latin typeface="Flexo Heavy" panose="02000000000000000000" pitchFamily="2" charset="0"/>
                  </a:endParaRPr>
                </a:p>
              </p:txBody>
            </p:sp>
            <p:sp>
              <p:nvSpPr>
                <p:cNvPr id="128" name="CuadroTexto 127">
                  <a:extLst>
                    <a:ext uri="{FF2B5EF4-FFF2-40B4-BE49-F238E27FC236}">
                      <a16:creationId xmlns:a16="http://schemas.microsoft.com/office/drawing/2014/main" id="{73B7A911-EB6E-0298-7E23-A6FF1A411270}"/>
                    </a:ext>
                  </a:extLst>
                </p:cNvPr>
                <p:cNvSpPr txBox="1"/>
                <p:nvPr/>
              </p:nvSpPr>
              <p:spPr>
                <a:xfrm>
                  <a:off x="737895" y="1742137"/>
                  <a:ext cx="4405826" cy="21852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1100">
                      <a:solidFill>
                        <a:schemeClr val="bg2">
                          <a:lumMod val="50000"/>
                        </a:schemeClr>
                      </a:solidFill>
                      <a:latin typeface="Century Gothic" panose="020B0502020202020204" pitchFamily="34" charset="0"/>
                    </a:rPr>
                    <a:t>At </a:t>
                  </a:r>
                  <a:r>
                    <a:rPr lang="en-US" sz="1100" err="1">
                      <a:solidFill>
                        <a:schemeClr val="bg2">
                          <a:lumMod val="50000"/>
                        </a:schemeClr>
                      </a:solidFill>
                      <a:latin typeface="Century Gothic" panose="020B0502020202020204" pitchFamily="34" charset="0"/>
                    </a:rPr>
                    <a:t>Naturmega</a:t>
                  </a:r>
                  <a:r>
                    <a:rPr lang="en-US" sz="1100">
                      <a:solidFill>
                        <a:schemeClr val="bg2">
                          <a:lumMod val="50000"/>
                        </a:schemeClr>
                      </a:solidFill>
                      <a:latin typeface="Century Gothic" panose="020B0502020202020204" pitchFamily="34" charset="0"/>
                    </a:rPr>
                    <a:t>, our reach spans more than </a:t>
                  </a:r>
                  <a:r>
                    <a:rPr lang="en-US" sz="1400" b="1">
                      <a:solidFill>
                        <a:schemeClr val="bg2">
                          <a:lumMod val="50000"/>
                        </a:schemeClr>
                      </a:solidFill>
                      <a:latin typeface="Century Gothic" panose="020B0502020202020204" pitchFamily="34" charset="0"/>
                    </a:rPr>
                    <a:t>20 countries </a:t>
                  </a:r>
                  <a:r>
                    <a:rPr lang="en-US" sz="1100">
                      <a:solidFill>
                        <a:schemeClr val="bg2">
                          <a:lumMod val="50000"/>
                        </a:schemeClr>
                      </a:solidFill>
                      <a:latin typeface="Century Gothic" panose="020B0502020202020204" pitchFamily="34" charset="0"/>
                    </a:rPr>
                    <a:t>through a robust network of strategic distribution partners. We work hand in hand with leading companies that share our commitment to quality, science-backed ingredients, and client-focused solutions.</a:t>
                  </a:r>
                </a:p>
                <a:p>
                  <a:pPr algn="just"/>
                  <a:endParaRPr lang="en-US" sz="1100">
                    <a:solidFill>
                      <a:schemeClr val="bg2">
                        <a:lumMod val="50000"/>
                      </a:schemeClr>
                    </a:solidFill>
                    <a:latin typeface="Century Gothic" panose="020B0502020202020204" pitchFamily="34" charset="0"/>
                  </a:endParaRPr>
                </a:p>
                <a:p>
                  <a:pPr algn="just"/>
                  <a:r>
                    <a:rPr lang="en-US" sz="1100">
                      <a:solidFill>
                        <a:schemeClr val="bg2">
                          <a:lumMod val="50000"/>
                        </a:schemeClr>
                      </a:solidFill>
                      <a:latin typeface="Century Gothic" panose="020B0502020202020204" pitchFamily="34" charset="0"/>
                    </a:rPr>
                    <a:t>In the United States, we proudly partner with </a:t>
                  </a:r>
                  <a:r>
                    <a:rPr lang="en-US" sz="1200" b="1" i="1">
                      <a:solidFill>
                        <a:schemeClr val="bg2">
                          <a:lumMod val="50000"/>
                        </a:schemeClr>
                      </a:solidFill>
                      <a:latin typeface="Century Gothic" panose="020B0502020202020204" pitchFamily="34" charset="0"/>
                    </a:rPr>
                    <a:t>Originates</a:t>
                  </a:r>
                  <a:r>
                    <a:rPr lang="en-US" sz="1100">
                      <a:solidFill>
                        <a:schemeClr val="bg2">
                          <a:lumMod val="50000"/>
                        </a:schemeClr>
                      </a:solidFill>
                      <a:latin typeface="Century Gothic" panose="020B0502020202020204" pitchFamily="34" charset="0"/>
                    </a:rPr>
                    <a:t>, a specialized distributor with deep category expertise and a shared vision for science-driven, differentiated innovation.</a:t>
                  </a:r>
                </a:p>
                <a:p>
                  <a:pPr algn="just"/>
                  <a:endParaRPr lang="en-US" sz="1100">
                    <a:solidFill>
                      <a:schemeClr val="bg2">
                        <a:lumMod val="50000"/>
                      </a:schemeClr>
                    </a:solidFill>
                    <a:latin typeface="Century Gothic" panose="020B0502020202020204" pitchFamily="34" charset="0"/>
                  </a:endParaRPr>
                </a:p>
                <a:p>
                  <a:pPr algn="just"/>
                  <a:r>
                    <a:rPr lang="en-US" sz="1100">
                      <a:solidFill>
                        <a:schemeClr val="bg2">
                          <a:lumMod val="50000"/>
                        </a:schemeClr>
                      </a:solidFill>
                      <a:latin typeface="Century Gothic" panose="020B0502020202020204" pitchFamily="34" charset="0"/>
                    </a:rPr>
                    <a:t>In Europe, we’ve built long-standing partnerships with two key players:</a:t>
                  </a:r>
                </a:p>
              </p:txBody>
            </p:sp>
            <p:cxnSp>
              <p:nvCxnSpPr>
                <p:cNvPr id="1135" name="Conector recto 1134">
                  <a:extLst>
                    <a:ext uri="{FF2B5EF4-FFF2-40B4-BE49-F238E27FC236}">
                      <a16:creationId xmlns:a16="http://schemas.microsoft.com/office/drawing/2014/main" id="{59EC39C8-7A0D-E532-7883-B94098F6AE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6908" y="886691"/>
                  <a:ext cx="0" cy="5146863"/>
                </a:xfrm>
                <a:prstGeom prst="line">
                  <a:avLst/>
                </a:prstGeom>
                <a:ln w="28575">
                  <a:solidFill>
                    <a:srgbClr val="002D7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47" name="CuadroTexto 1146">
                  <a:extLst>
                    <a:ext uri="{FF2B5EF4-FFF2-40B4-BE49-F238E27FC236}">
                      <a16:creationId xmlns:a16="http://schemas.microsoft.com/office/drawing/2014/main" id="{A27A0CA5-8D03-A391-DFC3-84951E8E8143}"/>
                    </a:ext>
                  </a:extLst>
                </p:cNvPr>
                <p:cNvSpPr txBox="1"/>
                <p:nvPr/>
              </p:nvSpPr>
              <p:spPr>
                <a:xfrm>
                  <a:off x="1436519" y="3963025"/>
                  <a:ext cx="3728925" cy="13234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1" algn="just"/>
                  <a:r>
                    <a:rPr lang="en-US" sz="1000" b="1" i="1">
                      <a:solidFill>
                        <a:schemeClr val="bg2">
                          <a:lumMod val="50000"/>
                        </a:schemeClr>
                      </a:solidFill>
                      <a:latin typeface="Century Gothic" panose="020B0502020202020204" pitchFamily="34" charset="0"/>
                    </a:rPr>
                    <a:t>De Wit </a:t>
                  </a:r>
                  <a:r>
                    <a:rPr lang="en-US" sz="1000" b="1" i="1" err="1">
                      <a:solidFill>
                        <a:schemeClr val="bg2">
                          <a:lumMod val="50000"/>
                        </a:schemeClr>
                      </a:solidFill>
                      <a:latin typeface="Century Gothic" panose="020B0502020202020204" pitchFamily="34" charset="0"/>
                    </a:rPr>
                    <a:t>Speciality</a:t>
                  </a:r>
                  <a:r>
                    <a:rPr lang="en-US" sz="1000" b="1" i="1">
                      <a:solidFill>
                        <a:schemeClr val="bg2">
                          <a:lumMod val="50000"/>
                        </a:schemeClr>
                      </a:solidFill>
                      <a:latin typeface="Century Gothic" panose="020B0502020202020204" pitchFamily="34" charset="0"/>
                    </a:rPr>
                    <a:t> Oils </a:t>
                  </a:r>
                  <a:r>
                    <a:rPr lang="en-US" sz="1000">
                      <a:solidFill>
                        <a:schemeClr val="bg2">
                          <a:lumMod val="50000"/>
                        </a:schemeClr>
                      </a:solidFill>
                      <a:latin typeface="Century Gothic" panose="020B0502020202020204" pitchFamily="34" charset="0"/>
                    </a:rPr>
                    <a:t>(Netherlands) represents our premium oils portfolio, supporting clients with deep market knowledge and a legacy of trust and quality</a:t>
                  </a:r>
                </a:p>
                <a:p>
                  <a:pPr lvl="1" algn="just"/>
                  <a:endParaRPr lang="en-US" sz="1000">
                    <a:solidFill>
                      <a:schemeClr val="bg2">
                        <a:lumMod val="50000"/>
                      </a:schemeClr>
                    </a:solidFill>
                    <a:latin typeface="Century Gothic" panose="020B0502020202020204" pitchFamily="34" charset="0"/>
                  </a:endParaRPr>
                </a:p>
                <a:p>
                  <a:pPr lvl="1" algn="just"/>
                  <a:r>
                    <a:rPr lang="en-US" sz="1000" b="1" i="1">
                      <a:solidFill>
                        <a:schemeClr val="bg2">
                          <a:lumMod val="50000"/>
                        </a:schemeClr>
                      </a:solidFill>
                      <a:latin typeface="Century Gothic" panose="020B0502020202020204" pitchFamily="34" charset="0"/>
                    </a:rPr>
                    <a:t>RAWBIDS</a:t>
                  </a:r>
                  <a:r>
                    <a:rPr lang="en-US" sz="1000">
                      <a:solidFill>
                        <a:schemeClr val="bg2">
                          <a:lumMod val="50000"/>
                        </a:schemeClr>
                      </a:solidFill>
                      <a:latin typeface="Century Gothic" panose="020B0502020202020204" pitchFamily="34" charset="0"/>
                    </a:rPr>
                    <a:t> (Germany) is our exclusive distributor for Ruby-O®, bringing our next-generation omega platform to visionary brands across the region.</a:t>
                  </a:r>
                </a:p>
              </p:txBody>
            </p:sp>
            <p:sp>
              <p:nvSpPr>
                <p:cNvPr id="1149" name="CuadroTexto 1148">
                  <a:extLst>
                    <a:ext uri="{FF2B5EF4-FFF2-40B4-BE49-F238E27FC236}">
                      <a16:creationId xmlns:a16="http://schemas.microsoft.com/office/drawing/2014/main" id="{40033677-52F0-28DA-27A2-CF882E0918A2}"/>
                    </a:ext>
                  </a:extLst>
                </p:cNvPr>
                <p:cNvSpPr txBox="1"/>
                <p:nvPr/>
              </p:nvSpPr>
              <p:spPr>
                <a:xfrm>
                  <a:off x="750850" y="5458601"/>
                  <a:ext cx="4392867" cy="6001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1100">
                      <a:solidFill>
                        <a:schemeClr val="bg2">
                          <a:lumMod val="50000"/>
                        </a:schemeClr>
                      </a:solidFill>
                      <a:latin typeface="Century Gothic" panose="020B0502020202020204" pitchFamily="34" charset="0"/>
                    </a:rPr>
                    <a:t>Our Asia-Pacific footprint is expanding through a dedicated partner who support our mission to advance global health with flexible, sustainable omega-3 and lipid solutions.</a:t>
                  </a:r>
                </a:p>
              </p:txBody>
            </p:sp>
            <p:grpSp>
              <p:nvGrpSpPr>
                <p:cNvPr id="51" name="Grupo 50">
                  <a:extLst>
                    <a:ext uri="{FF2B5EF4-FFF2-40B4-BE49-F238E27FC236}">
                      <a16:creationId xmlns:a16="http://schemas.microsoft.com/office/drawing/2014/main" id="{34B0EC24-3345-7CB5-5D71-0479EBD33A71}"/>
                    </a:ext>
                  </a:extLst>
                </p:cNvPr>
                <p:cNvGrpSpPr/>
                <p:nvPr/>
              </p:nvGrpSpPr>
              <p:grpSpPr>
                <a:xfrm>
                  <a:off x="742070" y="4685489"/>
                  <a:ext cx="1103983" cy="522104"/>
                  <a:chOff x="742070" y="4685489"/>
                  <a:chExt cx="1103983" cy="522104"/>
                </a:xfrm>
              </p:grpSpPr>
              <p:sp>
                <p:nvSpPr>
                  <p:cNvPr id="1142" name="Rectángulo: esquinas redondeadas 1141">
                    <a:extLst>
                      <a:ext uri="{FF2B5EF4-FFF2-40B4-BE49-F238E27FC236}">
                        <a16:creationId xmlns:a16="http://schemas.microsoft.com/office/drawing/2014/main" id="{B3E3C102-E3F1-E9AC-B2F5-551216D046AB}"/>
                      </a:ext>
                    </a:extLst>
                  </p:cNvPr>
                  <p:cNvSpPr/>
                  <p:nvPr/>
                </p:nvSpPr>
                <p:spPr>
                  <a:xfrm>
                    <a:off x="742070" y="4685489"/>
                    <a:ext cx="1103983" cy="522104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p:txBody>
              </p:sp>
              <p:pic>
                <p:nvPicPr>
                  <p:cNvPr id="1145" name="Imagen 1144" descr="Logotipo&#10;&#10;El contenido generado por IA puede ser incorrecto.">
                    <a:extLst>
                      <a:ext uri="{FF2B5EF4-FFF2-40B4-BE49-F238E27FC236}">
                        <a16:creationId xmlns:a16="http://schemas.microsoft.com/office/drawing/2014/main" id="{735D2036-A13C-0C8F-E6CF-CEA93E09DC7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80116" y="4850018"/>
                    <a:ext cx="919996" cy="241224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583830EA-0E11-6AB7-9DE0-3AAF148011C7}"/>
                </a:ext>
              </a:extLst>
            </p:cNvPr>
            <p:cNvGrpSpPr/>
            <p:nvPr/>
          </p:nvGrpSpPr>
          <p:grpSpPr>
            <a:xfrm>
              <a:off x="8404980" y="2772980"/>
              <a:ext cx="639301" cy="856339"/>
              <a:chOff x="8643117" y="4185788"/>
              <a:chExt cx="639301" cy="856339"/>
            </a:xfrm>
          </p:grpSpPr>
          <p:grpSp>
            <p:nvGrpSpPr>
              <p:cNvPr id="10" name="Grupo 9">
                <a:extLst>
                  <a:ext uri="{FF2B5EF4-FFF2-40B4-BE49-F238E27FC236}">
                    <a16:creationId xmlns:a16="http://schemas.microsoft.com/office/drawing/2014/main" id="{DB48B6A4-5C84-4789-BF20-5403837CB03D}"/>
                  </a:ext>
                </a:extLst>
              </p:cNvPr>
              <p:cNvGrpSpPr/>
              <p:nvPr/>
            </p:nvGrpSpPr>
            <p:grpSpPr>
              <a:xfrm>
                <a:off x="8643117" y="4185788"/>
                <a:ext cx="639301" cy="856339"/>
                <a:chOff x="8072958" y="4242318"/>
                <a:chExt cx="639301" cy="856339"/>
              </a:xfrm>
            </p:grpSpPr>
            <p:cxnSp>
              <p:nvCxnSpPr>
                <p:cNvPr id="6" name="Conector recto 5">
                  <a:extLst>
                    <a:ext uri="{FF2B5EF4-FFF2-40B4-BE49-F238E27FC236}">
                      <a16:creationId xmlns:a16="http://schemas.microsoft.com/office/drawing/2014/main" id="{2BDE7B13-A92E-0E5C-38C9-C4EC3495A8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482578" y="4405468"/>
                  <a:ext cx="102037" cy="611989"/>
                </a:xfrm>
                <a:prstGeom prst="line">
                  <a:avLst/>
                </a:prstGeom>
                <a:ln w="19050">
                  <a:solidFill>
                    <a:schemeClr val="bg1">
                      <a:lumMod val="95000"/>
                    </a:schemeClr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" name="Forma libre: forma 6">
                  <a:hlinkHover r:id="" action="ppaction://noaction"/>
                  <a:extLst>
                    <a:ext uri="{FF2B5EF4-FFF2-40B4-BE49-F238E27FC236}">
                      <a16:creationId xmlns:a16="http://schemas.microsoft.com/office/drawing/2014/main" id="{C1019D23-C0DA-B9F8-D223-42175D97BEF5}"/>
                    </a:ext>
                  </a:extLst>
                </p:cNvPr>
                <p:cNvSpPr/>
                <p:nvPr/>
              </p:nvSpPr>
              <p:spPr>
                <a:xfrm>
                  <a:off x="8519918" y="4964916"/>
                  <a:ext cx="101429" cy="133741"/>
                </a:xfrm>
                <a:custGeom>
                  <a:avLst/>
                  <a:gdLst>
                    <a:gd name="connsiteX0" fmla="*/ 832543 w 1665024"/>
                    <a:gd name="connsiteY0" fmla="*/ 363075 h 2195465"/>
                    <a:gd name="connsiteX1" fmla="*/ 456105 w 1665024"/>
                    <a:gd name="connsiteY1" fmla="*/ 739513 h 2195465"/>
                    <a:gd name="connsiteX2" fmla="*/ 832543 w 1665024"/>
                    <a:gd name="connsiteY2" fmla="*/ 1115951 h 2195465"/>
                    <a:gd name="connsiteX3" fmla="*/ 1208981 w 1665024"/>
                    <a:gd name="connsiteY3" fmla="*/ 739513 h 2195465"/>
                    <a:gd name="connsiteX4" fmla="*/ 832543 w 1665024"/>
                    <a:gd name="connsiteY4" fmla="*/ 363075 h 2195465"/>
                    <a:gd name="connsiteX5" fmla="*/ 813148 w 1665024"/>
                    <a:gd name="connsiteY5" fmla="*/ 208 h 2195465"/>
                    <a:gd name="connsiteX6" fmla="*/ 1511751 w 1665024"/>
                    <a:gd name="connsiteY6" fmla="*/ 351225 h 2195465"/>
                    <a:gd name="connsiteX7" fmla="*/ 1511751 w 1665024"/>
                    <a:gd name="connsiteY7" fmla="*/ 1313949 h 2195465"/>
                    <a:gd name="connsiteX8" fmla="*/ 916439 w 1665024"/>
                    <a:gd name="connsiteY8" fmla="*/ 2152084 h 2195465"/>
                    <a:gd name="connsiteX9" fmla="*/ 832543 w 1665024"/>
                    <a:gd name="connsiteY9" fmla="*/ 2195465 h 2195465"/>
                    <a:gd name="connsiteX10" fmla="*/ 748647 w 1665024"/>
                    <a:gd name="connsiteY10" fmla="*/ 2152084 h 2195465"/>
                    <a:gd name="connsiteX11" fmla="*/ 153335 w 1665024"/>
                    <a:gd name="connsiteY11" fmla="*/ 1313949 h 2195465"/>
                    <a:gd name="connsiteX12" fmla="*/ 351180 w 1665024"/>
                    <a:gd name="connsiteY12" fmla="*/ 153338 h 2195465"/>
                    <a:gd name="connsiteX13" fmla="*/ 813148 w 1665024"/>
                    <a:gd name="connsiteY13" fmla="*/ 208 h 2195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65024" h="2195465">
                      <a:moveTo>
                        <a:pt x="832543" y="363075"/>
                      </a:moveTo>
                      <a:cubicBezTo>
                        <a:pt x="624642" y="363075"/>
                        <a:pt x="456105" y="531612"/>
                        <a:pt x="456105" y="739513"/>
                      </a:cubicBezTo>
                      <a:cubicBezTo>
                        <a:pt x="456105" y="947414"/>
                        <a:pt x="624642" y="1115951"/>
                        <a:pt x="832543" y="1115951"/>
                      </a:cubicBezTo>
                      <a:cubicBezTo>
                        <a:pt x="1040444" y="1115951"/>
                        <a:pt x="1208981" y="947414"/>
                        <a:pt x="1208981" y="739513"/>
                      </a:cubicBezTo>
                      <a:cubicBezTo>
                        <a:pt x="1208981" y="531612"/>
                        <a:pt x="1040444" y="363075"/>
                        <a:pt x="832543" y="363075"/>
                      </a:cubicBezTo>
                      <a:close/>
                      <a:moveTo>
                        <a:pt x="813148" y="208"/>
                      </a:moveTo>
                      <a:cubicBezTo>
                        <a:pt x="1080328" y="-5772"/>
                        <a:pt x="1345610" y="116755"/>
                        <a:pt x="1511751" y="351225"/>
                      </a:cubicBezTo>
                      <a:cubicBezTo>
                        <a:pt x="1716115" y="639615"/>
                        <a:pt x="1716115" y="1025559"/>
                        <a:pt x="1511751" y="1313949"/>
                      </a:cubicBezTo>
                      <a:lnTo>
                        <a:pt x="916439" y="2152084"/>
                      </a:lnTo>
                      <a:cubicBezTo>
                        <a:pt x="897137" y="2179331"/>
                        <a:pt x="865898" y="2195465"/>
                        <a:pt x="832543" y="2195465"/>
                      </a:cubicBezTo>
                      <a:cubicBezTo>
                        <a:pt x="799188" y="2195465"/>
                        <a:pt x="767949" y="2179331"/>
                        <a:pt x="748647" y="2152084"/>
                      </a:cubicBezTo>
                      <a:lnTo>
                        <a:pt x="153335" y="1313949"/>
                      </a:lnTo>
                      <a:cubicBezTo>
                        <a:pt x="-112490" y="938797"/>
                        <a:pt x="-23938" y="419183"/>
                        <a:pt x="351180" y="153338"/>
                      </a:cubicBezTo>
                      <a:cubicBezTo>
                        <a:pt x="491849" y="53647"/>
                        <a:pt x="652840" y="3796"/>
                        <a:pt x="813148" y="2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s-CO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CO">
                    <a:latin typeface="Anek Devanagari SemiBold" pitchFamily="2" charset="0"/>
                    <a:cs typeface="Anek Devanagari SemiBold" pitchFamily="2" charset="0"/>
                  </a:endParaRPr>
                </a:p>
              </p:txBody>
            </p:sp>
            <p:cxnSp>
              <p:nvCxnSpPr>
                <p:cNvPr id="8" name="Conector recto 7">
                  <a:extLst>
                    <a:ext uri="{FF2B5EF4-FFF2-40B4-BE49-F238E27FC236}">
                      <a16:creationId xmlns:a16="http://schemas.microsoft.com/office/drawing/2014/main" id="{D3668A41-E3C8-6278-5BFE-BDFD45E377C6}"/>
                    </a:ext>
                  </a:extLst>
                </p:cNvPr>
                <p:cNvCxnSpPr>
                  <a:cxnSpLocks/>
                  <a:stCxn id="7" idx="2"/>
                </p:cNvCxnSpPr>
                <p:nvPr/>
              </p:nvCxnSpPr>
              <p:spPr>
                <a:xfrm flipV="1">
                  <a:off x="8570634" y="4249118"/>
                  <a:ext cx="141625" cy="783778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Elipse 8">
                  <a:extLst>
                    <a:ext uri="{FF2B5EF4-FFF2-40B4-BE49-F238E27FC236}">
                      <a16:creationId xmlns:a16="http://schemas.microsoft.com/office/drawing/2014/main" id="{7D72949A-0930-4613-575B-542DAFE57687}"/>
                    </a:ext>
                  </a:extLst>
                </p:cNvPr>
                <p:cNvSpPr/>
                <p:nvPr/>
              </p:nvSpPr>
              <p:spPr>
                <a:xfrm>
                  <a:off x="8072958" y="4242318"/>
                  <a:ext cx="326299" cy="326299"/>
                </a:xfrm>
                <a:prstGeom prst="ellipse">
                  <a:avLst/>
                </a:prstGeom>
                <a:solidFill>
                  <a:srgbClr val="10224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CO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CO"/>
                </a:p>
              </p:txBody>
            </p:sp>
          </p:grpSp>
          <p:pic>
            <p:nvPicPr>
              <p:cNvPr id="11" name="Gráfico 10">
                <a:extLst>
                  <a:ext uri="{FF2B5EF4-FFF2-40B4-BE49-F238E27FC236}">
                    <a16:creationId xmlns:a16="http://schemas.microsoft.com/office/drawing/2014/main" id="{91C8E001-06C3-5A5E-B912-7B181E211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8721256" y="4251818"/>
                <a:ext cx="198265" cy="197048"/>
              </a:xfrm>
              <a:prstGeom prst="rect">
                <a:avLst/>
              </a:prstGeom>
            </p:spPr>
          </p:pic>
          <p:cxnSp>
            <p:nvCxnSpPr>
              <p:cNvPr id="21" name="Conector recto 20">
                <a:extLst>
                  <a:ext uri="{FF2B5EF4-FFF2-40B4-BE49-F238E27FC236}">
                    <a16:creationId xmlns:a16="http://schemas.microsoft.com/office/drawing/2014/main" id="{3F9DA2D0-1127-2DBA-7E57-D4797188AD4E}"/>
                  </a:ext>
                </a:extLst>
              </p:cNvPr>
              <p:cNvCxnSpPr>
                <a:cxnSpLocks/>
                <a:endCxn id="9" idx="6"/>
              </p:cNvCxnSpPr>
              <p:nvPr/>
            </p:nvCxnSpPr>
            <p:spPr>
              <a:xfrm flipH="1" flipV="1">
                <a:off x="8969416" y="4348938"/>
                <a:ext cx="85943" cy="9010"/>
              </a:xfrm>
              <a:prstGeom prst="line">
                <a:avLst/>
              </a:prstGeom>
              <a:ln w="19050" cap="flat" cmpd="sng" algn="ctr">
                <a:solidFill>
                  <a:schemeClr val="bg1">
                    <a:lumMod val="9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pic>
          <p:nvPicPr>
            <p:cNvPr id="29" name="Imagen 28" descr="Logotipo&#10;&#10;El contenido generado por IA puede ser incorrecto.">
              <a:extLst>
                <a:ext uri="{FF2B5EF4-FFF2-40B4-BE49-F238E27FC236}">
                  <a16:creationId xmlns:a16="http://schemas.microsoft.com/office/drawing/2014/main" id="{5BC046EE-99BB-0B51-B518-1D1C6E49B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2274"/>
            <a:stretch>
              <a:fillRect/>
            </a:stretch>
          </p:blipFill>
          <p:spPr>
            <a:xfrm>
              <a:off x="8892843" y="2296842"/>
              <a:ext cx="1029922" cy="5532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9813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1FD04-299B-A79B-7643-D1DD638D7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6E2AE916-45A5-7CB9-FD93-550B83CFFD44}"/>
              </a:ext>
            </a:extLst>
          </p:cNvPr>
          <p:cNvSpPr txBox="1"/>
          <p:nvPr/>
        </p:nvSpPr>
        <p:spPr>
          <a:xfrm>
            <a:off x="6633679" y="2414447"/>
            <a:ext cx="56853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2D7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Technology Expansion</a:t>
            </a:r>
          </a:p>
          <a:p>
            <a:r>
              <a:rPr lang="en-US" sz="5400">
                <a:solidFill>
                  <a:srgbClr val="002D7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&amp; Portfolio</a:t>
            </a:r>
          </a:p>
        </p:txBody>
      </p:sp>
      <p:pic>
        <p:nvPicPr>
          <p:cNvPr id="2" name="Imagen 1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49FE08E3-62AB-4C2D-EF73-299F7472D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8265" y="-986574"/>
            <a:ext cx="6874933" cy="88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61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48B32C7C-2B6E-666D-2656-AEA937CA38C1}"/>
              </a:ext>
            </a:extLst>
          </p:cNvPr>
          <p:cNvSpPr txBox="1"/>
          <p:nvPr/>
        </p:nvSpPr>
        <p:spPr>
          <a:xfrm>
            <a:off x="3565321" y="3121920"/>
            <a:ext cx="50882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>
                <a:solidFill>
                  <a:srgbClr val="002D7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OUR COMMITMENT TO SUSTAINABILITY INCLUDES:</a:t>
            </a: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9A208656-E73A-0693-2028-A3177A233F12}"/>
              </a:ext>
            </a:extLst>
          </p:cNvPr>
          <p:cNvGrpSpPr/>
          <p:nvPr/>
        </p:nvGrpSpPr>
        <p:grpSpPr>
          <a:xfrm>
            <a:off x="-1293" y="1626542"/>
            <a:ext cx="2115444" cy="5243304"/>
            <a:chOff x="9959" y="1679219"/>
            <a:chExt cx="2115444" cy="5243304"/>
          </a:xfrm>
        </p:grpSpPr>
        <p:sp>
          <p:nvSpPr>
            <p:cNvPr id="9" name="Rectángulo redondeado 8">
              <a:extLst>
                <a:ext uri="{FF2B5EF4-FFF2-40B4-BE49-F238E27FC236}">
                  <a16:creationId xmlns:a16="http://schemas.microsoft.com/office/drawing/2014/main" id="{115D0A67-AA5B-07F5-1406-793B83CB3A11}"/>
                </a:ext>
              </a:extLst>
            </p:cNvPr>
            <p:cNvSpPr/>
            <p:nvPr/>
          </p:nvSpPr>
          <p:spPr>
            <a:xfrm>
              <a:off x="9959" y="1679219"/>
              <a:ext cx="2115444" cy="5243304"/>
            </a:xfrm>
            <a:prstGeom prst="roundRect">
              <a:avLst>
                <a:gd name="adj" fmla="val 1609"/>
              </a:avLst>
            </a:prstGeom>
            <a:solidFill>
              <a:srgbClr val="002D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s-CO"/>
              </a:defPPr>
              <a:lvl1pPr marL="0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167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B6D9B4B4-7894-F735-3825-6642D071E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7927" y="3289974"/>
              <a:ext cx="944111" cy="944111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DB30BCDB-2C1B-52CD-15E1-202901FFE51F}"/>
                </a:ext>
              </a:extLst>
            </p:cNvPr>
            <p:cNvSpPr txBox="1"/>
            <p:nvPr/>
          </p:nvSpPr>
          <p:spPr>
            <a:xfrm>
              <a:off x="254831" y="4424142"/>
              <a:ext cx="1560808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Low-impact technology</a:t>
              </a:r>
              <a:r>
                <a:rPr lang="en-US" sz="1400">
                  <a:solidFill>
                    <a:schemeClr val="bg1"/>
                  </a:solidFill>
                  <a:latin typeface="Century Gothic" panose="020B0502020202020204" pitchFamily="34" charset="0"/>
                </a:rPr>
                <a:t>, with enzymatic processes reducing emissions by up to 65%.</a:t>
              </a:r>
            </a:p>
            <a:p>
              <a:endParaRPr lang="es-CO" sz="1600"/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A7498266-AADA-6145-94D7-CE9B8FFA6D25}"/>
              </a:ext>
            </a:extLst>
          </p:cNvPr>
          <p:cNvGrpSpPr/>
          <p:nvPr/>
        </p:nvGrpSpPr>
        <p:grpSpPr>
          <a:xfrm>
            <a:off x="2013838" y="1626542"/>
            <a:ext cx="2115444" cy="5243304"/>
            <a:chOff x="2023278" y="1679219"/>
            <a:chExt cx="2115444" cy="5243304"/>
          </a:xfrm>
        </p:grpSpPr>
        <p:sp>
          <p:nvSpPr>
            <p:cNvPr id="27" name="Rectángulo redondeado 8">
              <a:extLst>
                <a:ext uri="{FF2B5EF4-FFF2-40B4-BE49-F238E27FC236}">
                  <a16:creationId xmlns:a16="http://schemas.microsoft.com/office/drawing/2014/main" id="{22862B87-5AA6-E6DA-0AEF-019A3B898672}"/>
                </a:ext>
              </a:extLst>
            </p:cNvPr>
            <p:cNvSpPr/>
            <p:nvPr/>
          </p:nvSpPr>
          <p:spPr>
            <a:xfrm>
              <a:off x="2023278" y="1679219"/>
              <a:ext cx="2115444" cy="5243304"/>
            </a:xfrm>
            <a:prstGeom prst="roundRect">
              <a:avLst>
                <a:gd name="adj" fmla="val 1609"/>
              </a:avLst>
            </a:prstGeom>
            <a:solidFill>
              <a:srgbClr val="5477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s-CO"/>
              </a:defPPr>
              <a:lvl1pPr marL="0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167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C31428ED-D045-B356-0414-456AEF15B0AA}"/>
                </a:ext>
              </a:extLst>
            </p:cNvPr>
            <p:cNvSpPr txBox="1"/>
            <p:nvPr/>
          </p:nvSpPr>
          <p:spPr>
            <a:xfrm>
              <a:off x="2214880" y="4470373"/>
              <a:ext cx="1676797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Responsible sourcing </a:t>
              </a:r>
              <a:r>
                <a:rPr lang="en-US" sz="1400">
                  <a:solidFill>
                    <a:schemeClr val="bg1"/>
                  </a:solidFill>
                  <a:latin typeface="Century Gothic" panose="020B0502020202020204" pitchFamily="34" charset="0"/>
                </a:rPr>
                <a:t>of algae and wild-caught fish oils from certified sustainable practices.</a:t>
              </a:r>
              <a:endParaRPr lang="es-CO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endParaRPr lang="es-CO"/>
            </a:p>
          </p:txBody>
        </p:sp>
        <p:pic>
          <p:nvPicPr>
            <p:cNvPr id="35" name="Gráfico 34">
              <a:extLst>
                <a:ext uri="{FF2B5EF4-FFF2-40B4-BE49-F238E27FC236}">
                  <a16:creationId xmlns:a16="http://schemas.microsoft.com/office/drawing/2014/main" id="{387EE910-FFA1-A32E-6DFC-CBA523563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70322" y="3202894"/>
              <a:ext cx="873330" cy="1031191"/>
            </a:xfrm>
            <a:prstGeom prst="rect">
              <a:avLst/>
            </a:prstGeom>
          </p:spPr>
        </p:pic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7C54FBA7-60DD-BB4A-8569-999C5717733E}"/>
              </a:ext>
            </a:extLst>
          </p:cNvPr>
          <p:cNvGrpSpPr/>
          <p:nvPr/>
        </p:nvGrpSpPr>
        <p:grpSpPr>
          <a:xfrm>
            <a:off x="4028969" y="1635016"/>
            <a:ext cx="2115444" cy="5243304"/>
            <a:chOff x="4036597" y="1696118"/>
            <a:chExt cx="2115444" cy="5243304"/>
          </a:xfrm>
        </p:grpSpPr>
        <p:sp>
          <p:nvSpPr>
            <p:cNvPr id="28" name="Rectángulo redondeado 8">
              <a:extLst>
                <a:ext uri="{FF2B5EF4-FFF2-40B4-BE49-F238E27FC236}">
                  <a16:creationId xmlns:a16="http://schemas.microsoft.com/office/drawing/2014/main" id="{B6B8DE16-D07A-B6C7-4EE7-7F01818DEF72}"/>
                </a:ext>
              </a:extLst>
            </p:cNvPr>
            <p:cNvSpPr/>
            <p:nvPr/>
          </p:nvSpPr>
          <p:spPr>
            <a:xfrm>
              <a:off x="4036597" y="1696118"/>
              <a:ext cx="2115444" cy="5243304"/>
            </a:xfrm>
            <a:prstGeom prst="roundRect">
              <a:avLst>
                <a:gd name="adj" fmla="val 1609"/>
              </a:avLst>
            </a:prstGeom>
            <a:solidFill>
              <a:srgbClr val="A9D6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s-CO"/>
              </a:defPPr>
              <a:lvl1pPr marL="0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167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AB8926F6-E417-4B2A-AD9F-C948B915D2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240846" y="3129938"/>
              <a:ext cx="1187832" cy="1187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12EAF85C-39AC-371F-4872-DDF0039A5F42}"/>
                </a:ext>
              </a:extLst>
            </p:cNvPr>
            <p:cNvSpPr txBox="1"/>
            <p:nvPr/>
          </p:nvSpPr>
          <p:spPr>
            <a:xfrm>
              <a:off x="4138722" y="4503311"/>
              <a:ext cx="2013318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EcoVadis</a:t>
              </a:r>
              <a:r>
                <a:rPr lang="en-US" sz="14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-certified operations</a:t>
              </a:r>
              <a:r>
                <a:rPr lang="en-US" sz="1400">
                  <a:solidFill>
                    <a:schemeClr val="bg1"/>
                  </a:solidFill>
                  <a:latin typeface="Century Gothic" panose="020B0502020202020204" pitchFamily="34" charset="0"/>
                </a:rPr>
                <a:t>, continuously improving our environmental performance.</a:t>
              </a:r>
              <a:endParaRPr lang="es-CO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endParaRPr lang="es-CO"/>
            </a:p>
          </p:txBody>
        </p:sp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id="{B283F16C-F2D6-0BB6-3757-7AB802105C7E}"/>
              </a:ext>
            </a:extLst>
          </p:cNvPr>
          <p:cNvGrpSpPr/>
          <p:nvPr/>
        </p:nvGrpSpPr>
        <p:grpSpPr>
          <a:xfrm>
            <a:off x="6044100" y="1635016"/>
            <a:ext cx="2115444" cy="5243304"/>
            <a:chOff x="6049916" y="1726035"/>
            <a:chExt cx="2115444" cy="5243304"/>
          </a:xfrm>
        </p:grpSpPr>
        <p:sp>
          <p:nvSpPr>
            <p:cNvPr id="29" name="Rectángulo redondeado 8">
              <a:extLst>
                <a:ext uri="{FF2B5EF4-FFF2-40B4-BE49-F238E27FC236}">
                  <a16:creationId xmlns:a16="http://schemas.microsoft.com/office/drawing/2014/main" id="{1A8A81D9-8C14-0D78-B33B-AF4D96EAD97A}"/>
                </a:ext>
              </a:extLst>
            </p:cNvPr>
            <p:cNvSpPr/>
            <p:nvPr/>
          </p:nvSpPr>
          <p:spPr>
            <a:xfrm>
              <a:off x="6049916" y="1726035"/>
              <a:ext cx="2115444" cy="5243304"/>
            </a:xfrm>
            <a:prstGeom prst="roundRect">
              <a:avLst>
                <a:gd name="adj" fmla="val 1609"/>
              </a:avLst>
            </a:prstGeom>
            <a:solidFill>
              <a:srgbClr val="5859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s-CO"/>
              </a:defPPr>
              <a:lvl1pPr marL="0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167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6E7D19DA-7749-9F6B-43BF-1B1B20FBD15B}"/>
                </a:ext>
              </a:extLst>
            </p:cNvPr>
            <p:cNvSpPr txBox="1"/>
            <p:nvPr/>
          </p:nvSpPr>
          <p:spPr>
            <a:xfrm>
              <a:off x="6296959" y="4424142"/>
              <a:ext cx="1664153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Carbon reduction initiatives, </a:t>
              </a:r>
              <a:r>
                <a:rPr lang="en-US" sz="1400">
                  <a:solidFill>
                    <a:schemeClr val="bg1"/>
                  </a:solidFill>
                  <a:latin typeface="Century Gothic" panose="020B0502020202020204" pitchFamily="34" charset="0"/>
                </a:rPr>
                <a:t>including circular use of solvents and future biodiesel generation.</a:t>
              </a:r>
            </a:p>
            <a:p>
              <a:endParaRPr lang="es-CO"/>
            </a:p>
          </p:txBody>
        </p:sp>
        <p:pic>
          <p:nvPicPr>
            <p:cNvPr id="42" name="Gráfico 41">
              <a:extLst>
                <a:ext uri="{FF2B5EF4-FFF2-40B4-BE49-F238E27FC236}">
                  <a16:creationId xmlns:a16="http://schemas.microsoft.com/office/drawing/2014/main" id="{9CDEF393-2313-0F24-5CF7-80173A6C8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488973" y="3068824"/>
              <a:ext cx="1080227" cy="1092124"/>
            </a:xfrm>
            <a:prstGeom prst="rect">
              <a:avLst/>
            </a:prstGeom>
          </p:spPr>
        </p:pic>
      </p:grpSp>
      <p:grpSp>
        <p:nvGrpSpPr>
          <p:cNvPr id="59" name="Grupo 58">
            <a:extLst>
              <a:ext uri="{FF2B5EF4-FFF2-40B4-BE49-F238E27FC236}">
                <a16:creationId xmlns:a16="http://schemas.microsoft.com/office/drawing/2014/main" id="{95AA30F7-CD30-8E43-EDE2-32E07F58D0F6}"/>
              </a:ext>
            </a:extLst>
          </p:cNvPr>
          <p:cNvGrpSpPr/>
          <p:nvPr/>
        </p:nvGrpSpPr>
        <p:grpSpPr>
          <a:xfrm>
            <a:off x="8059231" y="1635016"/>
            <a:ext cx="2115444" cy="5243304"/>
            <a:chOff x="10076556" y="1705715"/>
            <a:chExt cx="2115444" cy="5243304"/>
          </a:xfrm>
        </p:grpSpPr>
        <p:sp>
          <p:nvSpPr>
            <p:cNvPr id="31" name="Rectángulo redondeado 8">
              <a:extLst>
                <a:ext uri="{FF2B5EF4-FFF2-40B4-BE49-F238E27FC236}">
                  <a16:creationId xmlns:a16="http://schemas.microsoft.com/office/drawing/2014/main" id="{A0AEB4CF-3601-3A8A-5634-542C2836B967}"/>
                </a:ext>
              </a:extLst>
            </p:cNvPr>
            <p:cNvSpPr/>
            <p:nvPr/>
          </p:nvSpPr>
          <p:spPr>
            <a:xfrm>
              <a:off x="10076556" y="1705715"/>
              <a:ext cx="2115444" cy="5243304"/>
            </a:xfrm>
            <a:prstGeom prst="roundRect">
              <a:avLst>
                <a:gd name="adj" fmla="val 1609"/>
              </a:avLst>
            </a:prstGeom>
            <a:solidFill>
              <a:srgbClr val="B6C15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s-CO"/>
              </a:defPPr>
              <a:lvl1pPr marL="0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167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C6CB5968-1858-B137-2EB1-417610667E9A}"/>
                </a:ext>
              </a:extLst>
            </p:cNvPr>
            <p:cNvSpPr txBox="1"/>
            <p:nvPr/>
          </p:nvSpPr>
          <p:spPr>
            <a:xfrm>
              <a:off x="10211517" y="4300871"/>
              <a:ext cx="1878357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17 years of community programs</a:t>
              </a:r>
              <a:r>
                <a:rPr lang="en-US" sz="1400">
                  <a:solidFill>
                    <a:schemeClr val="bg1"/>
                  </a:solidFill>
                  <a:latin typeface="Century Gothic" panose="020B0502020202020204" pitchFamily="34" charset="0"/>
                </a:rPr>
                <a:t>, focused on environmental education and local well-being in the communities that surround us.</a:t>
              </a:r>
            </a:p>
            <a:p>
              <a:endParaRPr lang="es-CO"/>
            </a:p>
          </p:txBody>
        </p:sp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id="{1A771126-8D04-CA7F-C3A1-A270ECC38F0D}"/>
                </a:ext>
              </a:extLst>
            </p:cNvPr>
            <p:cNvGrpSpPr/>
            <p:nvPr/>
          </p:nvGrpSpPr>
          <p:grpSpPr>
            <a:xfrm>
              <a:off x="10410856" y="3067136"/>
              <a:ext cx="1128941" cy="1129138"/>
              <a:chOff x="4328966" y="1662141"/>
              <a:chExt cx="3531622" cy="3532239"/>
            </a:xfrm>
            <a:solidFill>
              <a:schemeClr val="bg1"/>
            </a:solidFill>
          </p:grpSpPr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id="{E467E2F0-0F1B-06A9-115B-00B34ADAF562}"/>
                  </a:ext>
                </a:extLst>
              </p:cNvPr>
              <p:cNvSpPr/>
              <p:nvPr/>
            </p:nvSpPr>
            <p:spPr>
              <a:xfrm>
                <a:off x="4328966" y="3631499"/>
                <a:ext cx="3531223" cy="1562881"/>
              </a:xfrm>
              <a:custGeom>
                <a:avLst/>
                <a:gdLst>
                  <a:gd name="connsiteX0" fmla="*/ 571836 w 3531223"/>
                  <a:gd name="connsiteY0" fmla="*/ 289466 h 1562881"/>
                  <a:gd name="connsiteX1" fmla="*/ 1471949 w 3531223"/>
                  <a:gd name="connsiteY1" fmla="*/ 21528 h 1562881"/>
                  <a:gd name="connsiteX2" fmla="*/ 1730457 w 3531223"/>
                  <a:gd name="connsiteY2" fmla="*/ 155926 h 1562881"/>
                  <a:gd name="connsiteX3" fmla="*/ 2304053 w 3531223"/>
                  <a:gd name="connsiteY3" fmla="*/ 346711 h 1562881"/>
                  <a:gd name="connsiteX4" fmla="*/ 2354821 w 3531223"/>
                  <a:gd name="connsiteY4" fmla="*/ 417196 h 1562881"/>
                  <a:gd name="connsiteX5" fmla="*/ 3078911 w 3531223"/>
                  <a:gd name="connsiteY5" fmla="*/ 207075 h 1562881"/>
                  <a:gd name="connsiteX6" fmla="*/ 3529158 w 3531223"/>
                  <a:gd name="connsiteY6" fmla="*/ 485871 h 1562881"/>
                  <a:gd name="connsiteX7" fmla="*/ 3266649 w 3531223"/>
                  <a:gd name="connsiteY7" fmla="*/ 780670 h 1562881"/>
                  <a:gd name="connsiteX8" fmla="*/ 2302243 w 3531223"/>
                  <a:gd name="connsiteY8" fmla="*/ 1152145 h 1562881"/>
                  <a:gd name="connsiteX9" fmla="*/ 1975345 w 3531223"/>
                  <a:gd name="connsiteY9" fmla="*/ 1246728 h 1562881"/>
                  <a:gd name="connsiteX10" fmla="*/ 1252112 w 3531223"/>
                  <a:gd name="connsiteY10" fmla="*/ 1077184 h 1562881"/>
                  <a:gd name="connsiteX11" fmla="*/ 946169 w 3531223"/>
                  <a:gd name="connsiteY11" fmla="*/ 1175291 h 1562881"/>
                  <a:gd name="connsiteX12" fmla="*/ 977125 w 3531223"/>
                  <a:gd name="connsiteY12" fmla="*/ 1266445 h 1562881"/>
                  <a:gd name="connsiteX13" fmla="*/ 925214 w 3531223"/>
                  <a:gd name="connsiteY13" fmla="*/ 1425418 h 1562881"/>
                  <a:gd name="connsiteX14" fmla="*/ 632701 w 3531223"/>
                  <a:gd name="connsiteY14" fmla="*/ 1554386 h 1562881"/>
                  <a:gd name="connsiteX15" fmla="*/ 434390 w 3531223"/>
                  <a:gd name="connsiteY15" fmla="*/ 1480472 h 1562881"/>
                  <a:gd name="connsiteX16" fmla="*/ 18053 w 3531223"/>
                  <a:gd name="connsiteY16" fmla="*/ 482347 h 1562881"/>
                  <a:gd name="connsiteX17" fmla="*/ 61963 w 3531223"/>
                  <a:gd name="connsiteY17" fmla="*/ 269368 h 1562881"/>
                  <a:gd name="connsiteX18" fmla="*/ 368382 w 3531223"/>
                  <a:gd name="connsiteY18" fmla="*/ 140019 h 1562881"/>
                  <a:gd name="connsiteX19" fmla="*/ 571646 w 3531223"/>
                  <a:gd name="connsiteY19" fmla="*/ 289561 h 1562881"/>
                  <a:gd name="connsiteX20" fmla="*/ 2379967 w 3531223"/>
                  <a:gd name="connsiteY20" fmla="*/ 519018 h 1562881"/>
                  <a:gd name="connsiteX21" fmla="*/ 2064404 w 3531223"/>
                  <a:gd name="connsiteY21" fmla="*/ 807721 h 1562881"/>
                  <a:gd name="connsiteX22" fmla="*/ 1405559 w 3531223"/>
                  <a:gd name="connsiteY22" fmla="*/ 630747 h 1562881"/>
                  <a:gd name="connsiteX23" fmla="*/ 1439468 w 3531223"/>
                  <a:gd name="connsiteY23" fmla="*/ 531972 h 1562881"/>
                  <a:gd name="connsiteX24" fmla="*/ 2071547 w 3531223"/>
                  <a:gd name="connsiteY24" fmla="*/ 700565 h 1562881"/>
                  <a:gd name="connsiteX25" fmla="*/ 2228996 w 3531223"/>
                  <a:gd name="connsiteY25" fmla="*/ 421673 h 1562881"/>
                  <a:gd name="connsiteX26" fmla="*/ 1689309 w 3531223"/>
                  <a:gd name="connsiteY26" fmla="*/ 254128 h 1562881"/>
                  <a:gd name="connsiteX27" fmla="*/ 1346695 w 3531223"/>
                  <a:gd name="connsiteY27" fmla="*/ 103919 h 1562881"/>
                  <a:gd name="connsiteX28" fmla="*/ 683469 w 3531223"/>
                  <a:gd name="connsiteY28" fmla="*/ 354807 h 1562881"/>
                  <a:gd name="connsiteX29" fmla="*/ 616223 w 3531223"/>
                  <a:gd name="connsiteY29" fmla="*/ 392812 h 1562881"/>
                  <a:gd name="connsiteX30" fmla="*/ 904354 w 3531223"/>
                  <a:gd name="connsiteY30" fmla="*/ 1075088 h 1562881"/>
                  <a:gd name="connsiteX31" fmla="*/ 1299070 w 3531223"/>
                  <a:gd name="connsiteY31" fmla="*/ 980124 h 1562881"/>
                  <a:gd name="connsiteX32" fmla="*/ 1825993 w 3531223"/>
                  <a:gd name="connsiteY32" fmla="*/ 1131857 h 1562881"/>
                  <a:gd name="connsiteX33" fmla="*/ 2287955 w 3531223"/>
                  <a:gd name="connsiteY33" fmla="*/ 1044894 h 1562881"/>
                  <a:gd name="connsiteX34" fmla="*/ 3300749 w 3531223"/>
                  <a:gd name="connsiteY34" fmla="*/ 650368 h 1562881"/>
                  <a:gd name="connsiteX35" fmla="*/ 3352946 w 3531223"/>
                  <a:gd name="connsiteY35" fmla="*/ 319374 h 1562881"/>
                  <a:gd name="connsiteX36" fmla="*/ 3034811 w 3531223"/>
                  <a:gd name="connsiteY36" fmla="*/ 327280 h 1562881"/>
                  <a:gd name="connsiteX37" fmla="*/ 2380062 w 3531223"/>
                  <a:gd name="connsiteY37" fmla="*/ 519114 h 1562881"/>
                  <a:gd name="connsiteX38" fmla="*/ 441153 w 3531223"/>
                  <a:gd name="connsiteY38" fmla="*/ 255843 h 1562881"/>
                  <a:gd name="connsiteX39" fmla="*/ 377431 w 3531223"/>
                  <a:gd name="connsiteY39" fmla="*/ 248413 h 1562881"/>
                  <a:gd name="connsiteX40" fmla="*/ 114255 w 3531223"/>
                  <a:gd name="connsiteY40" fmla="*/ 364142 h 1562881"/>
                  <a:gd name="connsiteX41" fmla="*/ 102254 w 3531223"/>
                  <a:gd name="connsiteY41" fmla="*/ 399003 h 1562881"/>
                  <a:gd name="connsiteX42" fmla="*/ 540975 w 3531223"/>
                  <a:gd name="connsiteY42" fmla="*/ 1446944 h 1562881"/>
                  <a:gd name="connsiteX43" fmla="*/ 579647 w 3531223"/>
                  <a:gd name="connsiteY43" fmla="*/ 1457231 h 1562881"/>
                  <a:gd name="connsiteX44" fmla="*/ 867683 w 3531223"/>
                  <a:gd name="connsiteY44" fmla="*/ 1331882 h 1562881"/>
                  <a:gd name="connsiteX45" fmla="*/ 876731 w 3531223"/>
                  <a:gd name="connsiteY45" fmla="*/ 1301211 h 1562881"/>
                  <a:gd name="connsiteX46" fmla="*/ 441058 w 3531223"/>
                  <a:gd name="connsiteY46" fmla="*/ 255652 h 156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31223" h="1562881">
                    <a:moveTo>
                      <a:pt x="571836" y="289466"/>
                    </a:moveTo>
                    <a:cubicBezTo>
                      <a:pt x="858920" y="186596"/>
                      <a:pt x="1150670" y="-76580"/>
                      <a:pt x="1471949" y="21528"/>
                    </a:cubicBezTo>
                    <a:cubicBezTo>
                      <a:pt x="1573676" y="52579"/>
                      <a:pt x="1644446" y="121064"/>
                      <a:pt x="1730457" y="155926"/>
                    </a:cubicBezTo>
                    <a:cubicBezTo>
                      <a:pt x="1877523" y="215361"/>
                      <a:pt x="2199849" y="240698"/>
                      <a:pt x="2304053" y="346711"/>
                    </a:cubicBezTo>
                    <a:cubicBezTo>
                      <a:pt x="2324436" y="367476"/>
                      <a:pt x="2335580" y="395765"/>
                      <a:pt x="2354821" y="417196"/>
                    </a:cubicBezTo>
                    <a:lnTo>
                      <a:pt x="3078911" y="207075"/>
                    </a:lnTo>
                    <a:cubicBezTo>
                      <a:pt x="3296748" y="154116"/>
                      <a:pt x="3557066" y="210123"/>
                      <a:pt x="3529158" y="485871"/>
                    </a:cubicBezTo>
                    <a:cubicBezTo>
                      <a:pt x="3513061" y="645034"/>
                      <a:pt x="3400285" y="723901"/>
                      <a:pt x="3266649" y="780670"/>
                    </a:cubicBezTo>
                    <a:cubicBezTo>
                      <a:pt x="2958611" y="911449"/>
                      <a:pt x="2617711" y="1037655"/>
                      <a:pt x="2302243" y="1152145"/>
                    </a:cubicBezTo>
                    <a:cubicBezTo>
                      <a:pt x="2200325" y="1189102"/>
                      <a:pt x="2084025" y="1237966"/>
                      <a:pt x="1975345" y="1246728"/>
                    </a:cubicBezTo>
                    <a:cubicBezTo>
                      <a:pt x="1732553" y="1266160"/>
                      <a:pt x="1483474" y="1106997"/>
                      <a:pt x="1252112" y="1077184"/>
                    </a:cubicBezTo>
                    <a:cubicBezTo>
                      <a:pt x="1129715" y="1061467"/>
                      <a:pt x="1052372" y="1130047"/>
                      <a:pt x="946169" y="1175291"/>
                    </a:cubicBezTo>
                    <a:cubicBezTo>
                      <a:pt x="940358" y="1184626"/>
                      <a:pt x="973791" y="1244824"/>
                      <a:pt x="977125" y="1266445"/>
                    </a:cubicBezTo>
                    <a:cubicBezTo>
                      <a:pt x="986459" y="1325405"/>
                      <a:pt x="973791" y="1387032"/>
                      <a:pt x="925214" y="1425418"/>
                    </a:cubicBezTo>
                    <a:cubicBezTo>
                      <a:pt x="892829" y="1451135"/>
                      <a:pt x="678326" y="1541622"/>
                      <a:pt x="632701" y="1554386"/>
                    </a:cubicBezTo>
                    <a:cubicBezTo>
                      <a:pt x="547262" y="1578294"/>
                      <a:pt x="483158" y="1551147"/>
                      <a:pt x="434390" y="1480472"/>
                    </a:cubicBezTo>
                    <a:cubicBezTo>
                      <a:pt x="316757" y="1146907"/>
                      <a:pt x="130829" y="814675"/>
                      <a:pt x="18053" y="482347"/>
                    </a:cubicBezTo>
                    <a:cubicBezTo>
                      <a:pt x="-8522" y="404052"/>
                      <a:pt x="-14523" y="322708"/>
                      <a:pt x="61963" y="269368"/>
                    </a:cubicBezTo>
                    <a:cubicBezTo>
                      <a:pt x="91109" y="249080"/>
                      <a:pt x="336283" y="144972"/>
                      <a:pt x="368382" y="140019"/>
                    </a:cubicBezTo>
                    <a:cubicBezTo>
                      <a:pt x="478682" y="123064"/>
                      <a:pt x="544404" y="189739"/>
                      <a:pt x="571646" y="289561"/>
                    </a:cubicBezTo>
                    <a:close/>
                    <a:moveTo>
                      <a:pt x="2379967" y="519018"/>
                    </a:moveTo>
                    <a:cubicBezTo>
                      <a:pt x="2392254" y="692469"/>
                      <a:pt x="2236806" y="836677"/>
                      <a:pt x="2064404" y="807721"/>
                    </a:cubicBezTo>
                    <a:lnTo>
                      <a:pt x="1405559" y="630747"/>
                    </a:lnTo>
                    <a:cubicBezTo>
                      <a:pt x="1354124" y="602362"/>
                      <a:pt x="1383652" y="523781"/>
                      <a:pt x="1439468" y="531972"/>
                    </a:cubicBezTo>
                    <a:lnTo>
                      <a:pt x="2071547" y="700565"/>
                    </a:lnTo>
                    <a:cubicBezTo>
                      <a:pt x="2231472" y="738760"/>
                      <a:pt x="2341676" y="538735"/>
                      <a:pt x="2228996" y="421673"/>
                    </a:cubicBezTo>
                    <a:cubicBezTo>
                      <a:pt x="2161940" y="351950"/>
                      <a:pt x="1803800" y="298229"/>
                      <a:pt x="1689309" y="254128"/>
                    </a:cubicBezTo>
                    <a:cubicBezTo>
                      <a:pt x="1568342" y="207456"/>
                      <a:pt x="1503000" y="114111"/>
                      <a:pt x="1346695" y="103919"/>
                    </a:cubicBezTo>
                    <a:cubicBezTo>
                      <a:pt x="1174578" y="92680"/>
                      <a:pt x="846156" y="274321"/>
                      <a:pt x="683469" y="354807"/>
                    </a:cubicBezTo>
                    <a:cubicBezTo>
                      <a:pt x="671944" y="360523"/>
                      <a:pt x="617461" y="384811"/>
                      <a:pt x="616223" y="392812"/>
                    </a:cubicBezTo>
                    <a:lnTo>
                      <a:pt x="904354" y="1075088"/>
                    </a:lnTo>
                    <a:cubicBezTo>
                      <a:pt x="1051706" y="1009746"/>
                      <a:pt x="1129144" y="945453"/>
                      <a:pt x="1299070" y="980124"/>
                    </a:cubicBezTo>
                    <a:cubicBezTo>
                      <a:pt x="1468996" y="1014795"/>
                      <a:pt x="1651971" y="1095091"/>
                      <a:pt x="1825993" y="1131857"/>
                    </a:cubicBezTo>
                    <a:cubicBezTo>
                      <a:pt x="1991347" y="1166814"/>
                      <a:pt x="2135841" y="1100520"/>
                      <a:pt x="2287955" y="1044894"/>
                    </a:cubicBezTo>
                    <a:cubicBezTo>
                      <a:pt x="2627903" y="920593"/>
                      <a:pt x="2962897" y="780194"/>
                      <a:pt x="3300749" y="650368"/>
                    </a:cubicBezTo>
                    <a:cubicBezTo>
                      <a:pt x="3413144" y="595219"/>
                      <a:pt x="3491344" y="388240"/>
                      <a:pt x="3352946" y="319374"/>
                    </a:cubicBezTo>
                    <a:cubicBezTo>
                      <a:pt x="3259886" y="273083"/>
                      <a:pt x="3130918" y="303563"/>
                      <a:pt x="3034811" y="327280"/>
                    </a:cubicBezTo>
                    <a:cubicBezTo>
                      <a:pt x="2816307" y="381097"/>
                      <a:pt x="2598566" y="462916"/>
                      <a:pt x="2380062" y="519114"/>
                    </a:cubicBezTo>
                    <a:close/>
                    <a:moveTo>
                      <a:pt x="441153" y="255843"/>
                    </a:moveTo>
                    <a:cubicBezTo>
                      <a:pt x="418484" y="241746"/>
                      <a:pt x="402196" y="241174"/>
                      <a:pt x="377431" y="248413"/>
                    </a:cubicBezTo>
                    <a:cubicBezTo>
                      <a:pt x="346951" y="257367"/>
                      <a:pt x="125399" y="350712"/>
                      <a:pt x="114255" y="364142"/>
                    </a:cubicBezTo>
                    <a:cubicBezTo>
                      <a:pt x="107492" y="372334"/>
                      <a:pt x="101682" y="388240"/>
                      <a:pt x="102254" y="399003"/>
                    </a:cubicBezTo>
                    <a:cubicBezTo>
                      <a:pt x="244081" y="749904"/>
                      <a:pt x="386670" y="1102234"/>
                      <a:pt x="540975" y="1446944"/>
                    </a:cubicBezTo>
                    <a:lnTo>
                      <a:pt x="579647" y="1457231"/>
                    </a:lnTo>
                    <a:cubicBezTo>
                      <a:pt x="630415" y="1432276"/>
                      <a:pt x="843394" y="1368172"/>
                      <a:pt x="867683" y="1331882"/>
                    </a:cubicBezTo>
                    <a:cubicBezTo>
                      <a:pt x="872826" y="1324167"/>
                      <a:pt x="877208" y="1310641"/>
                      <a:pt x="876731" y="1301211"/>
                    </a:cubicBezTo>
                    <a:lnTo>
                      <a:pt x="441058" y="2556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CF03DAFE-0280-F062-BC01-878F3CAC8396}"/>
                  </a:ext>
                </a:extLst>
              </p:cNvPr>
              <p:cNvSpPr/>
              <p:nvPr/>
            </p:nvSpPr>
            <p:spPr>
              <a:xfrm>
                <a:off x="5327049" y="2303334"/>
                <a:ext cx="2533539" cy="1054265"/>
              </a:xfrm>
              <a:custGeom>
                <a:avLst/>
                <a:gdLst>
                  <a:gd name="connsiteX0" fmla="*/ 591595 w 2533539"/>
                  <a:gd name="connsiteY0" fmla="*/ 0 h 1054265"/>
                  <a:gd name="connsiteX1" fmla="*/ 1056796 w 2533539"/>
                  <a:gd name="connsiteY1" fmla="*/ 223361 h 1054265"/>
                  <a:gd name="connsiteX2" fmla="*/ 1476467 w 2533539"/>
                  <a:gd name="connsiteY2" fmla="*/ 223361 h 1054265"/>
                  <a:gd name="connsiteX3" fmla="*/ 2436778 w 2533539"/>
                  <a:gd name="connsiteY3" fmla="*/ 265271 h 1054265"/>
                  <a:gd name="connsiteX4" fmla="*/ 2498214 w 2533539"/>
                  <a:gd name="connsiteY4" fmla="*/ 695515 h 1054265"/>
                  <a:gd name="connsiteX5" fmla="*/ 2013391 w 2533539"/>
                  <a:gd name="connsiteY5" fmla="*/ 867918 h 1054265"/>
                  <a:gd name="connsiteX6" fmla="*/ 1835655 w 2533539"/>
                  <a:gd name="connsiteY6" fmla="*/ 868775 h 1054265"/>
                  <a:gd name="connsiteX7" fmla="*/ 1780315 w 2533539"/>
                  <a:gd name="connsiteY7" fmla="*/ 927735 h 1054265"/>
                  <a:gd name="connsiteX8" fmla="*/ 752091 w 2533539"/>
                  <a:gd name="connsiteY8" fmla="*/ 928402 h 1054265"/>
                  <a:gd name="connsiteX9" fmla="*/ 697418 w 2533539"/>
                  <a:gd name="connsiteY9" fmla="*/ 868775 h 1054265"/>
                  <a:gd name="connsiteX10" fmla="*/ 519681 w 2533539"/>
                  <a:gd name="connsiteY10" fmla="*/ 867918 h 1054265"/>
                  <a:gd name="connsiteX11" fmla="*/ 34858 w 2533539"/>
                  <a:gd name="connsiteY11" fmla="*/ 695515 h 1054265"/>
                  <a:gd name="connsiteX12" fmla="*/ 53146 w 2533539"/>
                  <a:gd name="connsiteY12" fmla="*/ 343567 h 1054265"/>
                  <a:gd name="connsiteX13" fmla="*/ 591499 w 2533539"/>
                  <a:gd name="connsiteY13" fmla="*/ 95 h 1054265"/>
                  <a:gd name="connsiteX14" fmla="*/ 673700 w 2533539"/>
                  <a:gd name="connsiteY14" fmla="*/ 760381 h 1054265"/>
                  <a:gd name="connsiteX15" fmla="*/ 959355 w 2533539"/>
                  <a:gd name="connsiteY15" fmla="*/ 271082 h 1054265"/>
                  <a:gd name="connsiteX16" fmla="*/ 167923 w 2533539"/>
                  <a:gd name="connsiteY16" fmla="*/ 351092 h 1054265"/>
                  <a:gd name="connsiteX17" fmla="*/ 131632 w 2533539"/>
                  <a:gd name="connsiteY17" fmla="*/ 648938 h 1054265"/>
                  <a:gd name="connsiteX18" fmla="*/ 673700 w 2533539"/>
                  <a:gd name="connsiteY18" fmla="*/ 760381 h 1054265"/>
                  <a:gd name="connsiteX19" fmla="*/ 1859753 w 2533539"/>
                  <a:gd name="connsiteY19" fmla="*/ 760381 h 1054265"/>
                  <a:gd name="connsiteX20" fmla="*/ 2401821 w 2533539"/>
                  <a:gd name="connsiteY20" fmla="*/ 648938 h 1054265"/>
                  <a:gd name="connsiteX21" fmla="*/ 2365531 w 2533539"/>
                  <a:gd name="connsiteY21" fmla="*/ 351092 h 1054265"/>
                  <a:gd name="connsiteX22" fmla="*/ 1574098 w 2533539"/>
                  <a:gd name="connsiteY22" fmla="*/ 271082 h 1054265"/>
                  <a:gd name="connsiteX23" fmla="*/ 1859753 w 2533539"/>
                  <a:gd name="connsiteY23" fmla="*/ 760381 h 1054265"/>
                  <a:gd name="connsiteX24" fmla="*/ 1243867 w 2533539"/>
                  <a:gd name="connsiteY24" fmla="*/ 291084 h 1054265"/>
                  <a:gd name="connsiteX25" fmla="*/ 797335 w 2533539"/>
                  <a:gd name="connsiteY25" fmla="*/ 651701 h 1054265"/>
                  <a:gd name="connsiteX26" fmla="*/ 835720 w 2533539"/>
                  <a:gd name="connsiteY26" fmla="*/ 859250 h 1054265"/>
                  <a:gd name="connsiteX27" fmla="*/ 1706020 w 2533539"/>
                  <a:gd name="connsiteY27" fmla="*/ 853249 h 1054265"/>
                  <a:gd name="connsiteX28" fmla="*/ 1739167 w 2533539"/>
                  <a:gd name="connsiteY28" fmla="*/ 663035 h 1054265"/>
                  <a:gd name="connsiteX29" fmla="*/ 1243867 w 2533539"/>
                  <a:gd name="connsiteY29" fmla="*/ 291084 h 105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533539" h="1054265">
                    <a:moveTo>
                      <a:pt x="591595" y="0"/>
                    </a:moveTo>
                    <a:cubicBezTo>
                      <a:pt x="775713" y="762"/>
                      <a:pt x="941162" y="82296"/>
                      <a:pt x="1056796" y="223361"/>
                    </a:cubicBezTo>
                    <a:cubicBezTo>
                      <a:pt x="1190717" y="175069"/>
                      <a:pt x="1342355" y="174974"/>
                      <a:pt x="1476467" y="223361"/>
                    </a:cubicBezTo>
                    <a:cubicBezTo>
                      <a:pt x="1725260" y="-88392"/>
                      <a:pt x="2216560" y="-70961"/>
                      <a:pt x="2436778" y="265271"/>
                    </a:cubicBezTo>
                    <a:cubicBezTo>
                      <a:pt x="2504786" y="368998"/>
                      <a:pt x="2579176" y="587026"/>
                      <a:pt x="2498214" y="695515"/>
                    </a:cubicBezTo>
                    <a:cubicBezTo>
                      <a:pt x="2402869" y="823341"/>
                      <a:pt x="2162934" y="859155"/>
                      <a:pt x="2013391" y="867918"/>
                    </a:cubicBezTo>
                    <a:cubicBezTo>
                      <a:pt x="1971958" y="870299"/>
                      <a:pt x="1864992" y="858774"/>
                      <a:pt x="1835655" y="868775"/>
                    </a:cubicBezTo>
                    <a:cubicBezTo>
                      <a:pt x="1831845" y="870109"/>
                      <a:pt x="1793745" y="916781"/>
                      <a:pt x="1780315" y="927735"/>
                    </a:cubicBezTo>
                    <a:cubicBezTo>
                      <a:pt x="1576004" y="1095185"/>
                      <a:pt x="954783" y="1097471"/>
                      <a:pt x="752091" y="928402"/>
                    </a:cubicBezTo>
                    <a:cubicBezTo>
                      <a:pt x="739042" y="917543"/>
                      <a:pt x="702370" y="870490"/>
                      <a:pt x="697418" y="868775"/>
                    </a:cubicBezTo>
                    <a:cubicBezTo>
                      <a:pt x="668176" y="858774"/>
                      <a:pt x="561019" y="870299"/>
                      <a:pt x="519681" y="867918"/>
                    </a:cubicBezTo>
                    <a:cubicBezTo>
                      <a:pt x="369186" y="859155"/>
                      <a:pt x="130489" y="823722"/>
                      <a:pt x="34858" y="695515"/>
                    </a:cubicBezTo>
                    <a:cubicBezTo>
                      <a:pt x="-31912" y="605981"/>
                      <a:pt x="10284" y="438340"/>
                      <a:pt x="53146" y="343567"/>
                    </a:cubicBezTo>
                    <a:cubicBezTo>
                      <a:pt x="146968" y="135636"/>
                      <a:pt x="363661" y="-857"/>
                      <a:pt x="591499" y="95"/>
                    </a:cubicBezTo>
                    <a:close/>
                    <a:moveTo>
                      <a:pt x="673700" y="760381"/>
                    </a:moveTo>
                    <a:cubicBezTo>
                      <a:pt x="682273" y="558070"/>
                      <a:pt x="789334" y="377571"/>
                      <a:pt x="959355" y="271082"/>
                    </a:cubicBezTo>
                    <a:cubicBezTo>
                      <a:pt x="739327" y="21908"/>
                      <a:pt x="331753" y="59150"/>
                      <a:pt x="167923" y="351092"/>
                    </a:cubicBezTo>
                    <a:cubicBezTo>
                      <a:pt x="128775" y="420815"/>
                      <a:pt x="71625" y="584454"/>
                      <a:pt x="131632" y="648938"/>
                    </a:cubicBezTo>
                    <a:cubicBezTo>
                      <a:pt x="231169" y="755999"/>
                      <a:pt x="535969" y="764762"/>
                      <a:pt x="673700" y="760381"/>
                    </a:cubicBezTo>
                    <a:close/>
                    <a:moveTo>
                      <a:pt x="1859753" y="760381"/>
                    </a:moveTo>
                    <a:cubicBezTo>
                      <a:pt x="1997485" y="764667"/>
                      <a:pt x="2302285" y="755904"/>
                      <a:pt x="2401821" y="648938"/>
                    </a:cubicBezTo>
                    <a:cubicBezTo>
                      <a:pt x="2461733" y="584454"/>
                      <a:pt x="2404679" y="420815"/>
                      <a:pt x="2365531" y="351092"/>
                    </a:cubicBezTo>
                    <a:cubicBezTo>
                      <a:pt x="2201701" y="59246"/>
                      <a:pt x="1794126" y="21908"/>
                      <a:pt x="1574098" y="271082"/>
                    </a:cubicBezTo>
                    <a:cubicBezTo>
                      <a:pt x="1744120" y="377571"/>
                      <a:pt x="1851276" y="558070"/>
                      <a:pt x="1859753" y="760381"/>
                    </a:cubicBezTo>
                    <a:close/>
                    <a:moveTo>
                      <a:pt x="1243867" y="291084"/>
                    </a:moveTo>
                    <a:cubicBezTo>
                      <a:pt x="1036984" y="301371"/>
                      <a:pt x="848198" y="450818"/>
                      <a:pt x="797335" y="651701"/>
                    </a:cubicBezTo>
                    <a:cubicBezTo>
                      <a:pt x="776570" y="733806"/>
                      <a:pt x="757044" y="805434"/>
                      <a:pt x="835720" y="859250"/>
                    </a:cubicBezTo>
                    <a:cubicBezTo>
                      <a:pt x="1008694" y="977456"/>
                      <a:pt x="1537332" y="979456"/>
                      <a:pt x="1706020" y="853249"/>
                    </a:cubicBezTo>
                    <a:cubicBezTo>
                      <a:pt x="1773647" y="802672"/>
                      <a:pt x="1755740" y="736282"/>
                      <a:pt x="1739167" y="663035"/>
                    </a:cubicBezTo>
                    <a:cubicBezTo>
                      <a:pt x="1688875" y="441198"/>
                      <a:pt x="1471133" y="279844"/>
                      <a:pt x="1243867" y="2910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704F2A9B-C84A-1C0E-2797-0D1CE717C51A}"/>
                  </a:ext>
                </a:extLst>
              </p:cNvPr>
              <p:cNvSpPr/>
              <p:nvPr/>
            </p:nvSpPr>
            <p:spPr>
              <a:xfrm>
                <a:off x="5617679" y="1662163"/>
                <a:ext cx="603067" cy="601503"/>
              </a:xfrm>
              <a:custGeom>
                <a:avLst/>
                <a:gdLst>
                  <a:gd name="connsiteX0" fmla="*/ 245719 w 603067"/>
                  <a:gd name="connsiteY0" fmla="*/ 3282 h 601503"/>
                  <a:gd name="connsiteX1" fmla="*/ 581475 w 603067"/>
                  <a:gd name="connsiteY1" fmla="*/ 410476 h 601503"/>
                  <a:gd name="connsiteX2" fmla="*/ 17500 w 603067"/>
                  <a:gd name="connsiteY2" fmla="*/ 406380 h 601503"/>
                  <a:gd name="connsiteX3" fmla="*/ 245719 w 603067"/>
                  <a:gd name="connsiteY3" fmla="*/ 3282 h 601503"/>
                  <a:gd name="connsiteX4" fmla="*/ 295821 w 603067"/>
                  <a:gd name="connsiteY4" fmla="*/ 103390 h 601503"/>
                  <a:gd name="connsiteX5" fmla="*/ 329634 w 603067"/>
                  <a:gd name="connsiteY5" fmla="*/ 494391 h 601503"/>
                  <a:gd name="connsiteX6" fmla="*/ 295821 w 603067"/>
                  <a:gd name="connsiteY6" fmla="*/ 103390 h 601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067" h="601503">
                    <a:moveTo>
                      <a:pt x="245719" y="3282"/>
                    </a:moveTo>
                    <a:cubicBezTo>
                      <a:pt x="484035" y="-29007"/>
                      <a:pt x="667581" y="182067"/>
                      <a:pt x="581475" y="410476"/>
                    </a:cubicBezTo>
                    <a:cubicBezTo>
                      <a:pt x="484320" y="668318"/>
                      <a:pt x="110083" y="663365"/>
                      <a:pt x="17500" y="406380"/>
                    </a:cubicBezTo>
                    <a:cubicBezTo>
                      <a:pt x="-43555" y="236931"/>
                      <a:pt x="60553" y="28333"/>
                      <a:pt x="245719" y="3282"/>
                    </a:cubicBezTo>
                    <a:close/>
                    <a:moveTo>
                      <a:pt x="295821" y="103390"/>
                    </a:moveTo>
                    <a:cubicBezTo>
                      <a:pt x="32740" y="110439"/>
                      <a:pt x="45123" y="525062"/>
                      <a:pt x="329634" y="494391"/>
                    </a:cubicBezTo>
                    <a:cubicBezTo>
                      <a:pt x="565188" y="468960"/>
                      <a:pt x="543947" y="96818"/>
                      <a:pt x="295821" y="10339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55" name="Forma libre: forma 54">
                <a:extLst>
                  <a:ext uri="{FF2B5EF4-FFF2-40B4-BE49-F238E27FC236}">
                    <a16:creationId xmlns:a16="http://schemas.microsoft.com/office/drawing/2014/main" id="{44809639-BE97-7696-A0F9-CBE999C55AE7}"/>
                  </a:ext>
                </a:extLst>
              </p:cNvPr>
              <p:cNvSpPr/>
              <p:nvPr/>
            </p:nvSpPr>
            <p:spPr>
              <a:xfrm>
                <a:off x="6965203" y="1662141"/>
                <a:ext cx="605767" cy="601239"/>
              </a:xfrm>
              <a:custGeom>
                <a:avLst/>
                <a:gdLst>
                  <a:gd name="connsiteX0" fmla="*/ 248365 w 605767"/>
                  <a:gd name="connsiteY0" fmla="*/ 3304 h 601239"/>
                  <a:gd name="connsiteX1" fmla="*/ 584121 w 605767"/>
                  <a:gd name="connsiteY1" fmla="*/ 410498 h 601239"/>
                  <a:gd name="connsiteX2" fmla="*/ 1000 w 605767"/>
                  <a:gd name="connsiteY2" fmla="*/ 325630 h 601239"/>
                  <a:gd name="connsiteX3" fmla="*/ 248365 w 605767"/>
                  <a:gd name="connsiteY3" fmla="*/ 3304 h 601239"/>
                  <a:gd name="connsiteX4" fmla="*/ 298466 w 605767"/>
                  <a:gd name="connsiteY4" fmla="*/ 103412 h 601239"/>
                  <a:gd name="connsiteX5" fmla="*/ 332280 w 605767"/>
                  <a:gd name="connsiteY5" fmla="*/ 494413 h 601239"/>
                  <a:gd name="connsiteX6" fmla="*/ 298466 w 605767"/>
                  <a:gd name="connsiteY6" fmla="*/ 103412 h 601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767" h="601239">
                    <a:moveTo>
                      <a:pt x="248365" y="3304"/>
                    </a:moveTo>
                    <a:cubicBezTo>
                      <a:pt x="486966" y="-29081"/>
                      <a:pt x="670322" y="181708"/>
                      <a:pt x="584121" y="410498"/>
                    </a:cubicBezTo>
                    <a:cubicBezTo>
                      <a:pt x="472393" y="707107"/>
                      <a:pt x="28813" y="641670"/>
                      <a:pt x="1000" y="325630"/>
                    </a:cubicBezTo>
                    <a:cubicBezTo>
                      <a:pt x="-11858" y="179993"/>
                      <a:pt x="100822" y="23307"/>
                      <a:pt x="248365" y="3304"/>
                    </a:cubicBezTo>
                    <a:close/>
                    <a:moveTo>
                      <a:pt x="298466" y="103412"/>
                    </a:moveTo>
                    <a:cubicBezTo>
                      <a:pt x="35862" y="110365"/>
                      <a:pt x="47959" y="525084"/>
                      <a:pt x="332280" y="494413"/>
                    </a:cubicBezTo>
                    <a:cubicBezTo>
                      <a:pt x="566976" y="469077"/>
                      <a:pt x="548497" y="96745"/>
                      <a:pt x="298466" y="1034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56" name="Forma libre: forma 55">
                <a:extLst>
                  <a:ext uri="{FF2B5EF4-FFF2-40B4-BE49-F238E27FC236}">
                    <a16:creationId xmlns:a16="http://schemas.microsoft.com/office/drawing/2014/main" id="{28532B7C-D4E0-DC7B-FE2C-11E3731F4807}"/>
                  </a:ext>
                </a:extLst>
              </p:cNvPr>
              <p:cNvSpPr/>
              <p:nvPr/>
            </p:nvSpPr>
            <p:spPr>
              <a:xfrm>
                <a:off x="6296458" y="1847377"/>
                <a:ext cx="594500" cy="604161"/>
              </a:xfrm>
              <a:custGeom>
                <a:avLst/>
                <a:gdLst>
                  <a:gd name="connsiteX0" fmla="*/ 245596 w 594500"/>
                  <a:gd name="connsiteY0" fmla="*/ 3806 h 604161"/>
                  <a:gd name="connsiteX1" fmla="*/ 343037 w 594500"/>
                  <a:gd name="connsiteY1" fmla="*/ 601309 h 604161"/>
                  <a:gd name="connsiteX2" fmla="*/ 245596 w 594500"/>
                  <a:gd name="connsiteY2" fmla="*/ 3806 h 604161"/>
                  <a:gd name="connsiteX3" fmla="*/ 252550 w 594500"/>
                  <a:gd name="connsiteY3" fmla="*/ 110772 h 604161"/>
                  <a:gd name="connsiteX4" fmla="*/ 252550 w 594500"/>
                  <a:gd name="connsiteY4" fmla="*/ 493105 h 604161"/>
                  <a:gd name="connsiteX5" fmla="*/ 252550 w 594500"/>
                  <a:gd name="connsiteY5" fmla="*/ 110772 h 604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4500" h="604161">
                    <a:moveTo>
                      <a:pt x="245596" y="3806"/>
                    </a:moveTo>
                    <a:cubicBezTo>
                      <a:pt x="667649" y="-53630"/>
                      <a:pt x="714893" y="557304"/>
                      <a:pt x="343037" y="601309"/>
                    </a:cubicBezTo>
                    <a:cubicBezTo>
                      <a:pt x="-71491" y="650268"/>
                      <a:pt x="-118068" y="53336"/>
                      <a:pt x="245596" y="3806"/>
                    </a:cubicBezTo>
                    <a:close/>
                    <a:moveTo>
                      <a:pt x="252550" y="110772"/>
                    </a:moveTo>
                    <a:cubicBezTo>
                      <a:pt x="55668" y="144205"/>
                      <a:pt x="55668" y="459768"/>
                      <a:pt x="252550" y="493105"/>
                    </a:cubicBezTo>
                    <a:cubicBezTo>
                      <a:pt x="568494" y="546731"/>
                      <a:pt x="568494" y="57146"/>
                      <a:pt x="252550" y="11077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</p:grpSp>
      <p:grpSp>
        <p:nvGrpSpPr>
          <p:cNvPr id="67" name="Grupo 66">
            <a:extLst>
              <a:ext uri="{FF2B5EF4-FFF2-40B4-BE49-F238E27FC236}">
                <a16:creationId xmlns:a16="http://schemas.microsoft.com/office/drawing/2014/main" id="{A4D6ADEA-9366-7C58-E157-E11134AA507A}"/>
              </a:ext>
            </a:extLst>
          </p:cNvPr>
          <p:cNvGrpSpPr/>
          <p:nvPr/>
        </p:nvGrpSpPr>
        <p:grpSpPr>
          <a:xfrm>
            <a:off x="10074363" y="1635016"/>
            <a:ext cx="2115444" cy="5243304"/>
            <a:chOff x="8063235" y="1696118"/>
            <a:chExt cx="2115444" cy="5243304"/>
          </a:xfrm>
        </p:grpSpPr>
        <p:sp>
          <p:nvSpPr>
            <p:cNvPr id="30" name="Rectángulo redondeado 8">
              <a:extLst>
                <a:ext uri="{FF2B5EF4-FFF2-40B4-BE49-F238E27FC236}">
                  <a16:creationId xmlns:a16="http://schemas.microsoft.com/office/drawing/2014/main" id="{5493F65E-2F14-8275-5C23-CD178823ABCB}"/>
                </a:ext>
              </a:extLst>
            </p:cNvPr>
            <p:cNvSpPr/>
            <p:nvPr/>
          </p:nvSpPr>
          <p:spPr>
            <a:xfrm>
              <a:off x="8063235" y="1696118"/>
              <a:ext cx="2115444" cy="5243304"/>
            </a:xfrm>
            <a:prstGeom prst="roundRect">
              <a:avLst>
                <a:gd name="adj" fmla="val 1609"/>
              </a:avLst>
            </a:prstGeom>
            <a:solidFill>
              <a:srgbClr val="8CE2AF"/>
            </a:solidFill>
            <a:ln>
              <a:solidFill>
                <a:srgbClr val="8CE2A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s-CO"/>
              </a:defPPr>
              <a:lvl1pPr marL="0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167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BC54B9CA-C568-CC56-B080-1227CF7F553B}"/>
                </a:ext>
              </a:extLst>
            </p:cNvPr>
            <p:cNvSpPr txBox="1"/>
            <p:nvPr/>
          </p:nvSpPr>
          <p:spPr>
            <a:xfrm>
              <a:off x="8371840" y="4300871"/>
              <a:ext cx="1546551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Sustainability integrated across teams</a:t>
              </a:r>
              <a:r>
                <a:rPr lang="en-US" sz="1400">
                  <a:solidFill>
                    <a:schemeClr val="bg1"/>
                  </a:solidFill>
                  <a:latin typeface="Century Gothic" panose="020B0502020202020204" pitchFamily="34" charset="0"/>
                </a:rPr>
                <a:t>, not treated as a separate function.</a:t>
              </a:r>
            </a:p>
            <a:p>
              <a:endParaRPr lang="es-CO"/>
            </a:p>
          </p:txBody>
        </p:sp>
        <p:grpSp>
          <p:nvGrpSpPr>
            <p:cNvPr id="66" name="Grupo 65">
              <a:extLst>
                <a:ext uri="{FF2B5EF4-FFF2-40B4-BE49-F238E27FC236}">
                  <a16:creationId xmlns:a16="http://schemas.microsoft.com/office/drawing/2014/main" id="{C9197D12-CD96-4091-03C9-4AF5DE56CC31}"/>
                </a:ext>
              </a:extLst>
            </p:cNvPr>
            <p:cNvGrpSpPr/>
            <p:nvPr/>
          </p:nvGrpSpPr>
          <p:grpSpPr>
            <a:xfrm>
              <a:off x="8443621" y="3074636"/>
              <a:ext cx="909569" cy="1098388"/>
              <a:chOff x="4648189" y="1681222"/>
              <a:chExt cx="2894132" cy="3494928"/>
            </a:xfrm>
            <a:solidFill>
              <a:schemeClr val="bg1"/>
            </a:solidFill>
          </p:grpSpPr>
          <p:sp>
            <p:nvSpPr>
              <p:cNvPr id="63" name="Forma libre: forma 62">
                <a:extLst>
                  <a:ext uri="{FF2B5EF4-FFF2-40B4-BE49-F238E27FC236}">
                    <a16:creationId xmlns:a16="http://schemas.microsoft.com/office/drawing/2014/main" id="{D38B9A25-B2D2-10F7-BC75-D20556947433}"/>
                  </a:ext>
                </a:extLst>
              </p:cNvPr>
              <p:cNvSpPr/>
              <p:nvPr/>
            </p:nvSpPr>
            <p:spPr>
              <a:xfrm>
                <a:off x="5458246" y="2557616"/>
                <a:ext cx="1274021" cy="1806018"/>
              </a:xfrm>
              <a:custGeom>
                <a:avLst/>
                <a:gdLst>
                  <a:gd name="connsiteX0" fmla="*/ 1088381 w 1274021"/>
                  <a:gd name="connsiteY0" fmla="*/ 201109 h 1806018"/>
                  <a:gd name="connsiteX1" fmla="*/ 881689 w 1274021"/>
                  <a:gd name="connsiteY1" fmla="*/ 290168 h 1806018"/>
                  <a:gd name="connsiteX2" fmla="*/ 258373 w 1274021"/>
                  <a:gd name="connsiteY2" fmla="*/ 550962 h 1806018"/>
                  <a:gd name="connsiteX3" fmla="*/ 236465 w 1274021"/>
                  <a:gd name="connsiteY3" fmla="*/ 1135035 h 1806018"/>
                  <a:gd name="connsiteX4" fmla="*/ 599844 w 1274021"/>
                  <a:gd name="connsiteY4" fmla="*/ 699933 h 1806018"/>
                  <a:gd name="connsiteX5" fmla="*/ 781391 w 1274021"/>
                  <a:gd name="connsiteY5" fmla="*/ 546485 h 1806018"/>
                  <a:gd name="connsiteX6" fmla="*/ 881403 w 1274021"/>
                  <a:gd name="connsiteY6" fmla="*/ 624781 h 1806018"/>
                  <a:gd name="connsiteX7" fmla="*/ 774628 w 1274021"/>
                  <a:gd name="connsiteY7" fmla="*/ 732128 h 1806018"/>
                  <a:gd name="connsiteX8" fmla="*/ 165123 w 1274021"/>
                  <a:gd name="connsiteY8" fmla="*/ 1612809 h 1806018"/>
                  <a:gd name="connsiteX9" fmla="*/ 58157 w 1274021"/>
                  <a:gd name="connsiteY9" fmla="*/ 1805595 h 1806018"/>
                  <a:gd name="connsiteX10" fmla="*/ 15295 w 1274021"/>
                  <a:gd name="connsiteY10" fmla="*/ 1634145 h 1806018"/>
                  <a:gd name="connsiteX11" fmla="*/ 153122 w 1274021"/>
                  <a:gd name="connsiteY11" fmla="*/ 1272957 h 1806018"/>
                  <a:gd name="connsiteX12" fmla="*/ 186459 w 1274021"/>
                  <a:gd name="connsiteY12" fmla="*/ 407801 h 1806018"/>
                  <a:gd name="connsiteX13" fmla="*/ 990845 w 1274021"/>
                  <a:gd name="connsiteY13" fmla="*/ 92810 h 1806018"/>
                  <a:gd name="connsiteX14" fmla="*/ 1202110 w 1274021"/>
                  <a:gd name="connsiteY14" fmla="*/ 62615 h 1806018"/>
                  <a:gd name="connsiteX15" fmla="*/ 1266689 w 1274021"/>
                  <a:gd name="connsiteY15" fmla="*/ 760798 h 1806018"/>
                  <a:gd name="connsiteX16" fmla="*/ 621371 w 1274021"/>
                  <a:gd name="connsiteY16" fmla="*/ 1448789 h 1806018"/>
                  <a:gd name="connsiteX17" fmla="*/ 503642 w 1274021"/>
                  <a:gd name="connsiteY17" fmla="*/ 1331060 h 1806018"/>
                  <a:gd name="connsiteX18" fmla="*/ 717668 w 1274021"/>
                  <a:gd name="connsiteY18" fmla="*/ 1288483 h 1806018"/>
                  <a:gd name="connsiteX19" fmla="*/ 1088286 w 1274021"/>
                  <a:gd name="connsiteY19" fmla="*/ 201204 h 1806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74021" h="1806018">
                    <a:moveTo>
                      <a:pt x="1088381" y="201109"/>
                    </a:moveTo>
                    <a:cubicBezTo>
                      <a:pt x="1021325" y="235494"/>
                      <a:pt x="954555" y="269022"/>
                      <a:pt x="881689" y="290168"/>
                    </a:cubicBezTo>
                    <a:cubicBezTo>
                      <a:pt x="652898" y="356462"/>
                      <a:pt x="401343" y="321886"/>
                      <a:pt x="258373" y="550962"/>
                    </a:cubicBezTo>
                    <a:cubicBezTo>
                      <a:pt x="148835" y="726508"/>
                      <a:pt x="124166" y="954822"/>
                      <a:pt x="236465" y="1135035"/>
                    </a:cubicBezTo>
                    <a:cubicBezTo>
                      <a:pt x="340288" y="979111"/>
                      <a:pt x="464113" y="829378"/>
                      <a:pt x="599844" y="699933"/>
                    </a:cubicBezTo>
                    <a:cubicBezTo>
                      <a:pt x="627086" y="673930"/>
                      <a:pt x="757673" y="553915"/>
                      <a:pt x="781391" y="546485"/>
                    </a:cubicBezTo>
                    <a:cubicBezTo>
                      <a:pt x="837493" y="528864"/>
                      <a:pt x="890357" y="564202"/>
                      <a:pt x="881403" y="624781"/>
                    </a:cubicBezTo>
                    <a:cubicBezTo>
                      <a:pt x="875879" y="661833"/>
                      <a:pt x="802822" y="706220"/>
                      <a:pt x="774628" y="732128"/>
                    </a:cubicBezTo>
                    <a:cubicBezTo>
                      <a:pt x="520977" y="965490"/>
                      <a:pt x="257325" y="1273243"/>
                      <a:pt x="165123" y="1612809"/>
                    </a:cubicBezTo>
                    <a:cubicBezTo>
                      <a:pt x="145597" y="1684913"/>
                      <a:pt x="155217" y="1814358"/>
                      <a:pt x="58157" y="1805595"/>
                    </a:cubicBezTo>
                    <a:cubicBezTo>
                      <a:pt x="-28139" y="1797785"/>
                      <a:pt x="3960" y="1688819"/>
                      <a:pt x="15295" y="1634145"/>
                    </a:cubicBezTo>
                    <a:cubicBezTo>
                      <a:pt x="41584" y="1507082"/>
                      <a:pt x="93019" y="1387067"/>
                      <a:pt x="153122" y="1272957"/>
                    </a:cubicBezTo>
                    <a:cubicBezTo>
                      <a:pt x="-27758" y="1017116"/>
                      <a:pt x="-16042" y="648498"/>
                      <a:pt x="186459" y="407801"/>
                    </a:cubicBezTo>
                    <a:cubicBezTo>
                      <a:pt x="407725" y="144816"/>
                      <a:pt x="734051" y="246353"/>
                      <a:pt x="990845" y="92810"/>
                    </a:cubicBezTo>
                    <a:cubicBezTo>
                      <a:pt x="1056187" y="53757"/>
                      <a:pt x="1153247" y="-76354"/>
                      <a:pt x="1202110" y="62615"/>
                    </a:cubicBezTo>
                    <a:cubicBezTo>
                      <a:pt x="1265070" y="241304"/>
                      <a:pt x="1286978" y="573060"/>
                      <a:pt x="1266689" y="760798"/>
                    </a:cubicBezTo>
                    <a:cubicBezTo>
                      <a:pt x="1226589" y="1130463"/>
                      <a:pt x="1014182" y="1422309"/>
                      <a:pt x="621371" y="1448789"/>
                    </a:cubicBezTo>
                    <a:cubicBezTo>
                      <a:pt x="531550" y="1454885"/>
                      <a:pt x="445539" y="1438216"/>
                      <a:pt x="503642" y="1331060"/>
                    </a:cubicBezTo>
                    <a:cubicBezTo>
                      <a:pt x="565935" y="1295531"/>
                      <a:pt x="644516" y="1306390"/>
                      <a:pt x="717668" y="1288483"/>
                    </a:cubicBezTo>
                    <a:cubicBezTo>
                      <a:pt x="1190585" y="1172373"/>
                      <a:pt x="1166486" y="579347"/>
                      <a:pt x="1088286" y="2012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64" name="Forma libre: forma 63">
                <a:extLst>
                  <a:ext uri="{FF2B5EF4-FFF2-40B4-BE49-F238E27FC236}">
                    <a16:creationId xmlns:a16="http://schemas.microsoft.com/office/drawing/2014/main" id="{CC802264-9E32-90D1-8986-73DFAB2E8A5A}"/>
                  </a:ext>
                </a:extLst>
              </p:cNvPr>
              <p:cNvSpPr/>
              <p:nvPr/>
            </p:nvSpPr>
            <p:spPr>
              <a:xfrm>
                <a:off x="5875231" y="2087870"/>
                <a:ext cx="1667090" cy="3088280"/>
              </a:xfrm>
              <a:custGeom>
                <a:avLst/>
                <a:gdLst>
                  <a:gd name="connsiteX0" fmla="*/ 222292 w 1667090"/>
                  <a:gd name="connsiteY0" fmla="*/ 2788453 h 3088280"/>
                  <a:gd name="connsiteX1" fmla="*/ 378407 w 1667090"/>
                  <a:gd name="connsiteY1" fmla="*/ 2985144 h 3088280"/>
                  <a:gd name="connsiteX2" fmla="*/ 298778 w 1667090"/>
                  <a:gd name="connsiteY2" fmla="*/ 3086490 h 3088280"/>
                  <a:gd name="connsiteX3" fmla="*/ 247153 w 1667090"/>
                  <a:gd name="connsiteY3" fmla="*/ 3045151 h 3088280"/>
                  <a:gd name="connsiteX4" fmla="*/ 9409 w 1667090"/>
                  <a:gd name="connsiteY4" fmla="*/ 2748162 h 3088280"/>
                  <a:gd name="connsiteX5" fmla="*/ 12361 w 1667090"/>
                  <a:gd name="connsiteY5" fmla="*/ 2667485 h 3088280"/>
                  <a:gd name="connsiteX6" fmla="*/ 329639 w 1667090"/>
                  <a:gd name="connsiteY6" fmla="*/ 2407262 h 3088280"/>
                  <a:gd name="connsiteX7" fmla="*/ 440129 w 1667090"/>
                  <a:gd name="connsiteY7" fmla="*/ 2489367 h 3088280"/>
                  <a:gd name="connsiteX8" fmla="*/ 276013 w 1667090"/>
                  <a:gd name="connsiteY8" fmla="*/ 2631766 h 3088280"/>
                  <a:gd name="connsiteX9" fmla="*/ 268679 w 1667090"/>
                  <a:gd name="connsiteY9" fmla="*/ 2645863 h 3088280"/>
                  <a:gd name="connsiteX10" fmla="*/ 891995 w 1667090"/>
                  <a:gd name="connsiteY10" fmla="*/ 218703 h 3088280"/>
                  <a:gd name="connsiteX11" fmla="*/ 692827 w 1667090"/>
                  <a:gd name="connsiteY11" fmla="*/ 111356 h 3088280"/>
                  <a:gd name="connsiteX12" fmla="*/ 767313 w 1667090"/>
                  <a:gd name="connsiteY12" fmla="*/ 1152 h 3088280"/>
                  <a:gd name="connsiteX13" fmla="*/ 998866 w 1667090"/>
                  <a:gd name="connsiteY13" fmla="*/ 118976 h 3088280"/>
                  <a:gd name="connsiteX14" fmla="*/ 1542553 w 1667090"/>
                  <a:gd name="connsiteY14" fmla="*/ 1930631 h 3088280"/>
                  <a:gd name="connsiteX15" fmla="*/ 222292 w 1667090"/>
                  <a:gd name="connsiteY15" fmla="*/ 2788548 h 308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7090" h="3088280">
                    <a:moveTo>
                      <a:pt x="222292" y="2788453"/>
                    </a:moveTo>
                    <a:lnTo>
                      <a:pt x="378407" y="2985144"/>
                    </a:lnTo>
                    <a:cubicBezTo>
                      <a:pt x="405934" y="3039722"/>
                      <a:pt x="357357" y="3099444"/>
                      <a:pt x="298778" y="3086490"/>
                    </a:cubicBezTo>
                    <a:cubicBezTo>
                      <a:pt x="280204" y="3082394"/>
                      <a:pt x="260202" y="3058867"/>
                      <a:pt x="247153" y="3045151"/>
                    </a:cubicBezTo>
                    <a:cubicBezTo>
                      <a:pt x="163714" y="2957712"/>
                      <a:pt x="92943" y="2838078"/>
                      <a:pt x="9409" y="2748162"/>
                    </a:cubicBezTo>
                    <a:cubicBezTo>
                      <a:pt x="-3545" y="2723968"/>
                      <a:pt x="-3641" y="2690345"/>
                      <a:pt x="12361" y="2667485"/>
                    </a:cubicBezTo>
                    <a:lnTo>
                      <a:pt x="329639" y="2407262"/>
                    </a:lnTo>
                    <a:cubicBezTo>
                      <a:pt x="392885" y="2363638"/>
                      <a:pt x="463942" y="2413549"/>
                      <a:pt x="440129" y="2489367"/>
                    </a:cubicBezTo>
                    <a:cubicBezTo>
                      <a:pt x="430223" y="2520991"/>
                      <a:pt x="308684" y="2603858"/>
                      <a:pt x="276013" y="2631766"/>
                    </a:cubicBezTo>
                    <a:cubicBezTo>
                      <a:pt x="273061" y="2634243"/>
                      <a:pt x="259440" y="2643958"/>
                      <a:pt x="268679" y="2645863"/>
                    </a:cubicBezTo>
                    <a:cubicBezTo>
                      <a:pt x="1554078" y="2594809"/>
                      <a:pt x="2007277" y="890692"/>
                      <a:pt x="891995" y="218703"/>
                    </a:cubicBezTo>
                    <a:cubicBezTo>
                      <a:pt x="851514" y="194319"/>
                      <a:pt x="710639" y="134025"/>
                      <a:pt x="692827" y="111356"/>
                    </a:cubicBezTo>
                    <a:cubicBezTo>
                      <a:pt x="649393" y="56016"/>
                      <a:pt x="698828" y="-9516"/>
                      <a:pt x="767313" y="1152"/>
                    </a:cubicBezTo>
                    <a:cubicBezTo>
                      <a:pt x="814843" y="8486"/>
                      <a:pt x="952860" y="89734"/>
                      <a:pt x="998866" y="118976"/>
                    </a:cubicBezTo>
                    <a:cubicBezTo>
                      <a:pt x="1597512" y="500166"/>
                      <a:pt x="1834303" y="1278740"/>
                      <a:pt x="1542553" y="1930631"/>
                    </a:cubicBezTo>
                    <a:cubicBezTo>
                      <a:pt x="1311762" y="2446505"/>
                      <a:pt x="790268" y="2787976"/>
                      <a:pt x="222292" y="27885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65" name="Forma libre: forma 64">
                <a:extLst>
                  <a:ext uri="{FF2B5EF4-FFF2-40B4-BE49-F238E27FC236}">
                    <a16:creationId xmlns:a16="http://schemas.microsoft.com/office/drawing/2014/main" id="{0D348E83-2C71-203B-44A9-657445F5DD89}"/>
                  </a:ext>
                </a:extLst>
              </p:cNvPr>
              <p:cNvSpPr/>
              <p:nvPr/>
            </p:nvSpPr>
            <p:spPr>
              <a:xfrm>
                <a:off x="4648189" y="1681222"/>
                <a:ext cx="1671133" cy="3080987"/>
              </a:xfrm>
              <a:custGeom>
                <a:avLst/>
                <a:gdLst>
                  <a:gd name="connsiteX0" fmla="*/ 1399423 w 1671133"/>
                  <a:gd name="connsiteY0" fmla="*/ 442947 h 3080987"/>
                  <a:gd name="connsiteX1" fmla="*/ 162221 w 1671133"/>
                  <a:gd name="connsiteY1" fmla="*/ 1512224 h 3080987"/>
                  <a:gd name="connsiteX2" fmla="*/ 957463 w 1671133"/>
                  <a:gd name="connsiteY2" fmla="*/ 2963167 h 3080987"/>
                  <a:gd name="connsiteX3" fmla="*/ 884121 w 1671133"/>
                  <a:gd name="connsiteY3" fmla="*/ 3079181 h 3080987"/>
                  <a:gd name="connsiteX4" fmla="*/ 698479 w 1671133"/>
                  <a:gd name="connsiteY4" fmla="*/ 2986884 h 3080987"/>
                  <a:gd name="connsiteX5" fmla="*/ 124216 w 1671133"/>
                  <a:gd name="connsiteY5" fmla="*/ 1160465 h 3080987"/>
                  <a:gd name="connsiteX6" fmla="*/ 1442191 w 1671133"/>
                  <a:gd name="connsiteY6" fmla="*/ 300262 h 3080987"/>
                  <a:gd name="connsiteX7" fmla="*/ 1280551 w 1671133"/>
                  <a:gd name="connsiteY7" fmla="*/ 74806 h 3080987"/>
                  <a:gd name="connsiteX8" fmla="*/ 1403329 w 1671133"/>
                  <a:gd name="connsiteY8" fmla="*/ 21942 h 3080987"/>
                  <a:gd name="connsiteX9" fmla="*/ 1652026 w 1671133"/>
                  <a:gd name="connsiteY9" fmla="*/ 329314 h 3080987"/>
                  <a:gd name="connsiteX10" fmla="*/ 1627642 w 1671133"/>
                  <a:gd name="connsiteY10" fmla="*/ 446566 h 3080987"/>
                  <a:gd name="connsiteX11" fmla="*/ 1334749 w 1671133"/>
                  <a:gd name="connsiteY11" fmla="*/ 681262 h 3080987"/>
                  <a:gd name="connsiteX12" fmla="*/ 1235308 w 1671133"/>
                  <a:gd name="connsiteY12" fmla="*/ 667642 h 3080987"/>
                  <a:gd name="connsiteX13" fmla="*/ 1399423 w 1671133"/>
                  <a:gd name="connsiteY13" fmla="*/ 443042 h 3080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71133" h="3080987">
                    <a:moveTo>
                      <a:pt x="1399423" y="442947"/>
                    </a:moveTo>
                    <a:cubicBezTo>
                      <a:pt x="792871" y="459901"/>
                      <a:pt x="268044" y="915958"/>
                      <a:pt x="162221" y="1512224"/>
                    </a:cubicBezTo>
                    <a:cubicBezTo>
                      <a:pt x="51921" y="2134016"/>
                      <a:pt x="383106" y="2719613"/>
                      <a:pt x="957463" y="2963167"/>
                    </a:cubicBezTo>
                    <a:cubicBezTo>
                      <a:pt x="1005183" y="3027937"/>
                      <a:pt x="965179" y="3092707"/>
                      <a:pt x="884121" y="3079181"/>
                    </a:cubicBezTo>
                    <a:cubicBezTo>
                      <a:pt x="844878" y="3072704"/>
                      <a:pt x="737245" y="3010125"/>
                      <a:pt x="698479" y="2986884"/>
                    </a:cubicBezTo>
                    <a:cubicBezTo>
                      <a:pt x="73829" y="2611599"/>
                      <a:pt x="-170297" y="1830740"/>
                      <a:pt x="124216" y="1160465"/>
                    </a:cubicBezTo>
                    <a:cubicBezTo>
                      <a:pt x="350435" y="645734"/>
                      <a:pt x="876691" y="298167"/>
                      <a:pt x="1442191" y="300262"/>
                    </a:cubicBezTo>
                    <a:cubicBezTo>
                      <a:pt x="1418188" y="243970"/>
                      <a:pt x="1283695" y="127003"/>
                      <a:pt x="1280551" y="74806"/>
                    </a:cubicBezTo>
                    <a:cubicBezTo>
                      <a:pt x="1276837" y="12703"/>
                      <a:pt x="1359323" y="-27017"/>
                      <a:pt x="1403329" y="21942"/>
                    </a:cubicBezTo>
                    <a:cubicBezTo>
                      <a:pt x="1470289" y="124717"/>
                      <a:pt x="1590495" y="227396"/>
                      <a:pt x="1652026" y="329314"/>
                    </a:cubicBezTo>
                    <a:cubicBezTo>
                      <a:pt x="1687174" y="387511"/>
                      <a:pt x="1670791" y="404656"/>
                      <a:pt x="1627642" y="446566"/>
                    </a:cubicBezTo>
                    <a:cubicBezTo>
                      <a:pt x="1573636" y="499049"/>
                      <a:pt x="1396090" y="646306"/>
                      <a:pt x="1334749" y="681262"/>
                    </a:cubicBezTo>
                    <a:cubicBezTo>
                      <a:pt x="1298649" y="701836"/>
                      <a:pt x="1263216" y="703265"/>
                      <a:pt x="1235308" y="667642"/>
                    </a:cubicBezTo>
                    <a:cubicBezTo>
                      <a:pt x="1167204" y="580583"/>
                      <a:pt x="1360752" y="503050"/>
                      <a:pt x="1399423" y="4430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FB58254C-4FFC-AED8-F955-6B9DCC12C528}"/>
              </a:ext>
            </a:extLst>
          </p:cNvPr>
          <p:cNvSpPr/>
          <p:nvPr/>
        </p:nvSpPr>
        <p:spPr>
          <a:xfrm>
            <a:off x="0" y="0"/>
            <a:ext cx="12192000" cy="18959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33259C0-3B6E-26A2-2BAC-25C68DCCEEBE}"/>
              </a:ext>
            </a:extLst>
          </p:cNvPr>
          <p:cNvSpPr txBox="1"/>
          <p:nvPr/>
        </p:nvSpPr>
        <p:spPr>
          <a:xfrm>
            <a:off x="653274" y="492361"/>
            <a:ext cx="2726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rgbClr val="8CE2A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BUILT FOR </a:t>
            </a:r>
            <a:r>
              <a:rPr lang="en-US" sz="3200" b="1">
                <a:solidFill>
                  <a:srgbClr val="002D7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FUTURE</a:t>
            </a:r>
            <a:endParaRPr lang="en-US" sz="3200">
              <a:solidFill>
                <a:srgbClr val="002D7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48D2056-24C2-55B8-6754-46FEF697F2B4}"/>
              </a:ext>
            </a:extLst>
          </p:cNvPr>
          <p:cNvSpPr txBox="1"/>
          <p:nvPr/>
        </p:nvSpPr>
        <p:spPr>
          <a:xfrm>
            <a:off x="3750921" y="540739"/>
            <a:ext cx="7812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44546A"/>
                </a:solidFill>
                <a:latin typeface="Century Gothic" panose="020B0502020202020204" pitchFamily="34" charset="0"/>
              </a:rPr>
              <a:t>At </a:t>
            </a:r>
            <a:r>
              <a:rPr lang="en-US" sz="1200" err="1">
                <a:solidFill>
                  <a:srgbClr val="44546A"/>
                </a:solidFill>
                <a:latin typeface="Century Gothic" panose="020B0502020202020204" pitchFamily="34" charset="0"/>
              </a:rPr>
              <a:t>Naturmega</a:t>
            </a:r>
            <a:r>
              <a:rPr lang="en-US" sz="1200">
                <a:solidFill>
                  <a:srgbClr val="44546A"/>
                </a:solidFill>
                <a:latin typeface="Century Gothic" panose="020B0502020202020204" pitchFamily="34" charset="0"/>
              </a:rPr>
              <a:t>, sustainability is not a side initiative, it’s a core pillar of how we innovate, operate, and grow. From our lipid technologies to our community partnerships, we take a holistic approach that balances environmental responsibility, scientific advancement, and social impact. </a:t>
            </a:r>
          </a:p>
          <a:p>
            <a:r>
              <a:rPr lang="en-US" sz="1200" b="1">
                <a:solidFill>
                  <a:srgbClr val="44546A"/>
                </a:solidFill>
                <a:latin typeface="Century Gothic" panose="020B0502020202020204" pitchFamily="34" charset="0"/>
              </a:rPr>
              <a:t>We believe the future of health must also be the future of the planet.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1706EB37-7A18-8666-967F-4EBB8336899E}"/>
              </a:ext>
            </a:extLst>
          </p:cNvPr>
          <p:cNvCxnSpPr>
            <a:cxnSpLocks/>
          </p:cNvCxnSpPr>
          <p:nvPr/>
        </p:nvCxnSpPr>
        <p:spPr>
          <a:xfrm>
            <a:off x="3565321" y="301422"/>
            <a:ext cx="0" cy="1331296"/>
          </a:xfrm>
          <a:prstGeom prst="line">
            <a:avLst/>
          </a:prstGeom>
          <a:ln w="38100">
            <a:solidFill>
              <a:srgbClr val="8CE2A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209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F9260-171C-DA95-74B8-364D57E64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A7FAC908-7919-0D09-E63B-72B093C89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21468">
            <a:off x="-3168917" y="-1593510"/>
            <a:ext cx="8442255" cy="337690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7AAA4F7-475C-ACEB-729C-301803264DDC}"/>
              </a:ext>
            </a:extLst>
          </p:cNvPr>
          <p:cNvSpPr txBox="1"/>
          <p:nvPr/>
        </p:nvSpPr>
        <p:spPr>
          <a:xfrm>
            <a:off x="1614641" y="1088275"/>
            <a:ext cx="28550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MX" sz="2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UNPARALLELED</a:t>
            </a:r>
            <a:endParaRPr kumimoji="0" lang="es-MX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QUALITY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" name="TextBox 70">
            <a:extLst>
              <a:ext uri="{FF2B5EF4-FFF2-40B4-BE49-F238E27FC236}">
                <a16:creationId xmlns:a16="http://schemas.microsoft.com/office/drawing/2014/main" id="{CAB656C2-C5D8-FDB3-6226-E04827D92259}"/>
              </a:ext>
            </a:extLst>
          </p:cNvPr>
          <p:cNvSpPr txBox="1"/>
          <p:nvPr/>
        </p:nvSpPr>
        <p:spPr>
          <a:xfrm>
            <a:off x="2480992" y="4236345"/>
            <a:ext cx="35354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171450" indent="-171450">
              <a:buClr>
                <a:schemeClr val="bg2">
                  <a:lumMod val="25000"/>
                </a:schemeClr>
              </a:buClr>
              <a:buSzPct val="150000"/>
              <a:buFont typeface="Flexo Heavy" panose="02000000000000000000" pitchFamily="2" charset="0"/>
              <a:buChar char="‐"/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Flexo Thin" panose="02000000000000000000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25000"/>
                </a:srgbClr>
              </a:buClr>
              <a:buSzPct val="150000"/>
              <a:buFont typeface="Flexo Heavy" panose="02000000000000000000" pitchFamily="2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D77"/>
                </a:solidFill>
                <a:effectLst/>
                <a:uLnTx/>
                <a:uFillTx/>
                <a:latin typeface="Flexo Thin" panose="02000000000000000000" pitchFamily="2" charset="0"/>
                <a:ea typeface="+mn-ea"/>
                <a:cs typeface="+mn-cs"/>
              </a:rPr>
              <a:t>Independent testing, traceable.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25000"/>
                </a:srgbClr>
              </a:buClr>
              <a:buSzPct val="150000"/>
              <a:buFont typeface="Flexo Heavy" panose="02000000000000000000" pitchFamily="2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D77"/>
              </a:solidFill>
              <a:effectLst/>
              <a:uLnTx/>
              <a:uFillTx/>
              <a:latin typeface="Flexo Thin" panose="02000000000000000000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25000"/>
                </a:srgbClr>
              </a:buClr>
              <a:buSzPct val="150000"/>
              <a:buFont typeface="Flexo Heavy" panose="02000000000000000000" pitchFamily="2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D77"/>
              </a:solidFill>
              <a:effectLst/>
              <a:uLnTx/>
              <a:uFillTx/>
              <a:latin typeface="Flexo Thin" panose="02000000000000000000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25000"/>
                </a:srgbClr>
              </a:buClr>
              <a:buSzPct val="150000"/>
              <a:buFont typeface="Flexo Heavy" panose="02000000000000000000" pitchFamily="2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D77"/>
                </a:solidFill>
                <a:effectLst/>
                <a:uLnTx/>
                <a:uFillTx/>
                <a:latin typeface="Flexo Thin" panose="02000000000000000000" pitchFamily="2" charset="0"/>
                <a:ea typeface="+mn-ea"/>
                <a:cs typeface="+mn-cs"/>
              </a:rPr>
              <a:t>Industry certifications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25000"/>
                </a:srgbClr>
              </a:buClr>
              <a:buSzPct val="150000"/>
              <a:buFont typeface="Flexo Heavy" panose="02000000000000000000" pitchFamily="2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D77"/>
              </a:solidFill>
              <a:effectLst/>
              <a:uLnTx/>
              <a:uFillTx/>
              <a:latin typeface="Flexo Thin" panose="02000000000000000000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25000"/>
                </a:srgbClr>
              </a:buClr>
              <a:buSzPct val="150000"/>
              <a:buFont typeface="Flexo Heavy" panose="02000000000000000000" pitchFamily="2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D77"/>
              </a:solidFill>
              <a:effectLst/>
              <a:uLnTx/>
              <a:uFillTx/>
              <a:latin typeface="Flexo Thin" panose="02000000000000000000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25000"/>
                </a:srgbClr>
              </a:buClr>
              <a:buSzPct val="150000"/>
              <a:buFont typeface="Flexo Heavy" panose="02000000000000000000" pitchFamily="2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D77"/>
                </a:solidFill>
                <a:effectLst/>
                <a:uLnTx/>
                <a:uFillTx/>
                <a:latin typeface="Flexo Thin" panose="02000000000000000000" pitchFamily="2" charset="0"/>
                <a:ea typeface="+mn-ea"/>
                <a:cs typeface="+mn-cs"/>
              </a:rPr>
              <a:t>Meeting and exceeding the most rigorous standards.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24B6533-9B50-E78C-5F88-74F7DBCAFF4A}"/>
              </a:ext>
            </a:extLst>
          </p:cNvPr>
          <p:cNvSpPr txBox="1"/>
          <p:nvPr/>
        </p:nvSpPr>
        <p:spPr>
          <a:xfrm>
            <a:off x="2353872" y="3357394"/>
            <a:ext cx="3685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Flexo Thin" panose="02000000000000000000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Quality Without Compromise: Standards That Go Beyond Certification.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285D640C-691E-AA05-AD75-70B4F8E37D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10766" y="4303398"/>
            <a:ext cx="351722" cy="349562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FFEA221C-BDED-DF7E-AC0C-91FB4E1AF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10766" y="4849902"/>
            <a:ext cx="351722" cy="349562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3F7F5664-18AA-B336-28B6-2EF34CF3F2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29270" y="5654590"/>
            <a:ext cx="351722" cy="349562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B769AD26-CF6E-4CEE-C7F7-BEB9E1FA3A1D}"/>
              </a:ext>
            </a:extLst>
          </p:cNvPr>
          <p:cNvGrpSpPr/>
          <p:nvPr/>
        </p:nvGrpSpPr>
        <p:grpSpPr>
          <a:xfrm>
            <a:off x="5884014" y="1407261"/>
            <a:ext cx="6053985" cy="4644966"/>
            <a:chOff x="2109789" y="14914"/>
            <a:chExt cx="9230071" cy="6557532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8369EF64-E1EF-AD0C-EB05-5BACE788DC10}"/>
                </a:ext>
              </a:extLst>
            </p:cNvPr>
            <p:cNvSpPr txBox="1"/>
            <p:nvPr/>
          </p:nvSpPr>
          <p:spPr>
            <a:xfrm>
              <a:off x="7340548" y="462911"/>
              <a:ext cx="1749207" cy="57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s-MX" sz="9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Roboto" panose="02000000000000000000" pitchFamily="2" charset="0"/>
                  <a:cs typeface="Helvetica" panose="020B0604020202020204" pitchFamily="34" charset="0"/>
                </a:rPr>
                <a:t>INTERNATIONAL STANDARDS </a:t>
              </a:r>
              <a:endParaRPr lang="es-CO" sz="900" b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" panose="02000000000000000000" pitchFamily="2" charset="0"/>
                <a:cs typeface="Helvetica" panose="020B0604020202020204" pitchFamily="34" charset="0"/>
              </a:endParaRPr>
            </a:p>
          </p:txBody>
        </p:sp>
        <p:pic>
          <p:nvPicPr>
            <p:cNvPr id="8" name="Picture 10" descr="The HACCP-Concept">
              <a:extLst>
                <a:ext uri="{FF2B5EF4-FFF2-40B4-BE49-F238E27FC236}">
                  <a16:creationId xmlns:a16="http://schemas.microsoft.com/office/drawing/2014/main" id="{53C53748-244E-DF1A-BA46-671B5D1CFA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5518">
              <a:off x="5772056" y="5323209"/>
              <a:ext cx="1128508" cy="1074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2" descr="Industria de Bebidas Alcohólicas">
              <a:extLst>
                <a:ext uri="{FF2B5EF4-FFF2-40B4-BE49-F238E27FC236}">
                  <a16:creationId xmlns:a16="http://schemas.microsoft.com/office/drawing/2014/main" id="{37FF810C-39F9-71FF-C90A-15D625E8DE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4814" y="3892414"/>
              <a:ext cx="1266693" cy="1216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F73DFAF2-FAF1-689B-3F7B-2651D2E5768A}"/>
                </a:ext>
              </a:extLst>
            </p:cNvPr>
            <p:cNvSpPr txBox="1"/>
            <p:nvPr/>
          </p:nvSpPr>
          <p:spPr>
            <a:xfrm>
              <a:off x="6017077" y="3190498"/>
              <a:ext cx="758395" cy="3587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9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Roboto" panose="02000000000000000000" pitchFamily="2" charset="0"/>
                  <a:cs typeface="Helvetica" panose="020B0604020202020204" pitchFamily="34" charset="0"/>
                </a:rPr>
                <a:t>GMP</a:t>
              </a:r>
              <a:endParaRPr lang="es-CO" sz="900" b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" panose="02000000000000000000" pitchFamily="2" charset="0"/>
                <a:cs typeface="Helvetica" panose="020B0604020202020204" pitchFamily="34" charset="0"/>
              </a:endParaRPr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9652757D-7533-C0B8-F805-3C1FC4CAA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16620" r="58268" b="12941"/>
            <a:stretch/>
          </p:blipFill>
          <p:spPr>
            <a:xfrm>
              <a:off x="5924735" y="1441157"/>
              <a:ext cx="859352" cy="1450495"/>
            </a:xfrm>
            <a:prstGeom prst="rect">
              <a:avLst/>
            </a:prstGeom>
          </p:spPr>
        </p:pic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9B412B95-0202-B23F-144B-257876704228}"/>
                </a:ext>
              </a:extLst>
            </p:cNvPr>
            <p:cNvSpPr txBox="1"/>
            <p:nvPr/>
          </p:nvSpPr>
          <p:spPr>
            <a:xfrm>
              <a:off x="5848919" y="1002031"/>
              <a:ext cx="1090072" cy="35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9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Roboto" panose="02000000000000000000" pitchFamily="2" charset="0"/>
                  <a:cs typeface="Helvetica" panose="020B0604020202020204" pitchFamily="34" charset="0"/>
                </a:rPr>
                <a:t>QUALITY</a:t>
              </a:r>
              <a:endParaRPr lang="es-CO" sz="900" b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" panose="02000000000000000000" pitchFamily="2" charset="0"/>
                <a:cs typeface="Helvetica" panose="020B0604020202020204" pitchFamily="34" charset="0"/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C2C4B03E-4949-6FB6-414B-E6CBEA85800E}"/>
                </a:ext>
              </a:extLst>
            </p:cNvPr>
            <p:cNvSpPr txBox="1"/>
            <p:nvPr/>
          </p:nvSpPr>
          <p:spPr>
            <a:xfrm>
              <a:off x="4428228" y="3190499"/>
              <a:ext cx="674489" cy="3587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9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Roboto" panose="02000000000000000000" pitchFamily="2" charset="0"/>
                  <a:cs typeface="Helvetica" panose="020B0604020202020204" pitchFamily="34" charset="0"/>
                </a:rPr>
                <a:t>ESG</a:t>
              </a:r>
              <a:endParaRPr lang="es-CO" sz="900" b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" panose="02000000000000000000" pitchFamily="2" charset="0"/>
                <a:cs typeface="Helvetica" panose="020B0604020202020204" pitchFamily="34" charset="0"/>
              </a:endParaRPr>
            </a:p>
          </p:txBody>
        </p: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747B73D5-BD25-B9A7-DD44-192C8843A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20730" y="5342849"/>
              <a:ext cx="1225744" cy="1225744"/>
            </a:xfrm>
            <a:prstGeom prst="rect">
              <a:avLst/>
            </a:prstGeom>
          </p:spPr>
        </p:pic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EA91E95D-0949-CA3D-EFB0-C54ABD3B30CA}"/>
                </a:ext>
              </a:extLst>
            </p:cNvPr>
            <p:cNvSpPr txBox="1"/>
            <p:nvPr/>
          </p:nvSpPr>
          <p:spPr>
            <a:xfrm>
              <a:off x="9521908" y="4495197"/>
              <a:ext cx="1623389" cy="57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s-MX" sz="9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cs typeface="Helvetica" panose="020B0604020202020204" pitchFamily="34" charset="0"/>
                </a:rPr>
                <a:t>SUPPLY CHAIN SAFETY</a:t>
              </a:r>
              <a:endParaRPr lang="es-CO" sz="900" b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D17B838C-9A85-DF4C-622E-C34EE27BF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7803" y="4002583"/>
              <a:ext cx="1025105" cy="949210"/>
            </a:xfrm>
            <a:prstGeom prst="rect">
              <a:avLst/>
            </a:prstGeom>
          </p:spPr>
        </p:pic>
        <p:pic>
          <p:nvPicPr>
            <p:cNvPr id="27" name="Picture 8">
              <a:extLst>
                <a:ext uri="{FF2B5EF4-FFF2-40B4-BE49-F238E27FC236}">
                  <a16:creationId xmlns:a16="http://schemas.microsoft.com/office/drawing/2014/main" id="{E7EEEDF2-54E4-934F-A5EE-2E0567D10F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0093" y="5319254"/>
              <a:ext cx="1082446" cy="1082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C5D3E142-D8C7-5937-EE5B-2871BA8B7C58}"/>
                </a:ext>
              </a:extLst>
            </p:cNvPr>
            <p:cNvSpPr txBox="1"/>
            <p:nvPr/>
          </p:nvSpPr>
          <p:spPr>
            <a:xfrm>
              <a:off x="9757744" y="2280791"/>
              <a:ext cx="1324077" cy="3587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9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cs typeface="Helvetica" panose="020B0604020202020204" pitchFamily="34" charset="0"/>
                </a:rPr>
                <a:t>RELIGIOUS </a:t>
              </a:r>
              <a:endParaRPr lang="es-CO" sz="900" b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40" name="Picture 6">
              <a:extLst>
                <a:ext uri="{FF2B5EF4-FFF2-40B4-BE49-F238E27FC236}">
                  <a16:creationId xmlns:a16="http://schemas.microsoft.com/office/drawing/2014/main" id="{5EA6D026-AB4A-9F1A-10A0-31646B2D3B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5590" y="2993038"/>
              <a:ext cx="1356023" cy="1349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Imagen 40" descr="Logotipo&#10;&#10;El contenido generado por IA puede ser incorrecto.">
              <a:extLst>
                <a:ext uri="{FF2B5EF4-FFF2-40B4-BE49-F238E27FC236}">
                  <a16:creationId xmlns:a16="http://schemas.microsoft.com/office/drawing/2014/main" id="{11EC030C-7DB9-143D-295B-3049F969A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12432" t="7907" r="13354" b="9043"/>
            <a:stretch/>
          </p:blipFill>
          <p:spPr>
            <a:xfrm>
              <a:off x="7675447" y="1054090"/>
              <a:ext cx="1087451" cy="1216908"/>
            </a:xfrm>
            <a:prstGeom prst="rect">
              <a:avLst/>
            </a:prstGeom>
          </p:spPr>
        </p:pic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6FBDEE63-D9A0-50AC-0275-348C2E232671}"/>
                </a:ext>
              </a:extLst>
            </p:cNvPr>
            <p:cNvSpPr txBox="1"/>
            <p:nvPr/>
          </p:nvSpPr>
          <p:spPr>
            <a:xfrm>
              <a:off x="2109789" y="3864028"/>
              <a:ext cx="1831713" cy="57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00000"/>
                </a:lnSpc>
              </a:pPr>
              <a:r>
                <a:rPr lang="es-ES" sz="9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Roboto" panose="02000000000000000000" pitchFamily="2" charset="0"/>
                  <a:cs typeface="Helvetica" panose="020B0604020202020204" pitchFamily="34" charset="0"/>
                </a:rPr>
                <a:t>REGISTERED FACILITY</a:t>
              </a:r>
            </a:p>
          </p:txBody>
        </p: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1B18A308-8745-C6F1-9FA2-08D50FA4CD06}"/>
                </a:ext>
              </a:extLst>
            </p:cNvPr>
            <p:cNvSpPr txBox="1"/>
            <p:nvPr/>
          </p:nvSpPr>
          <p:spPr>
            <a:xfrm>
              <a:off x="9591367" y="138157"/>
              <a:ext cx="1586622" cy="3587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s-ES" sz="9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Roboto" panose="02000000000000000000" pitchFamily="2" charset="0"/>
                  <a:cs typeface="Helvetica" panose="020B0604020202020204" pitchFamily="34" charset="0"/>
                </a:rPr>
                <a:t>MEMBERSHIPS</a:t>
              </a:r>
            </a:p>
          </p:txBody>
        </p: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1071DD17-1015-62DB-1FDD-E43AABCE1893}"/>
                </a:ext>
              </a:extLst>
            </p:cNvPr>
            <p:cNvSpPr txBox="1"/>
            <p:nvPr/>
          </p:nvSpPr>
          <p:spPr>
            <a:xfrm>
              <a:off x="7302064" y="2904710"/>
              <a:ext cx="1831715" cy="57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s-MX" sz="9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Roboto" panose="02000000000000000000" pitchFamily="2" charset="0"/>
                  <a:cs typeface="Helvetica" panose="020B0604020202020204" pitchFamily="34" charset="0"/>
                </a:rPr>
                <a:t>LABORATORY RECOGNITIONS</a:t>
              </a:r>
              <a:endParaRPr lang="es-CO" sz="900" b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Roboto" panose="02000000000000000000" pitchFamily="2" charset="0"/>
                <a:cs typeface="Helvetica" panose="020B0604020202020204" pitchFamily="34" charset="0"/>
              </a:endParaRPr>
            </a:p>
          </p:txBody>
        </p:sp>
        <p:pic>
          <p:nvPicPr>
            <p:cNvPr id="45" name="Picture 2" descr="IFOS | Certifications by Nutrasource">
              <a:extLst>
                <a:ext uri="{FF2B5EF4-FFF2-40B4-BE49-F238E27FC236}">
                  <a16:creationId xmlns:a16="http://schemas.microsoft.com/office/drawing/2014/main" id="{30FF39F1-8DF0-290E-497D-63BCF01C9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3256" y="4679308"/>
              <a:ext cx="1143761" cy="1143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" descr="SGS Nutrasource Introduces International Algal Oil Standards (IAOS™)  Product Certification | Nutrasource">
              <a:extLst>
                <a:ext uri="{FF2B5EF4-FFF2-40B4-BE49-F238E27FC236}">
                  <a16:creationId xmlns:a16="http://schemas.microsoft.com/office/drawing/2014/main" id="{6E7FF3B5-6912-4986-EE58-F3B096E7AF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9278" y="3712464"/>
              <a:ext cx="1831715" cy="975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6" descr="American Oil Chemists' Society - Wikipedia">
              <a:extLst>
                <a:ext uri="{FF2B5EF4-FFF2-40B4-BE49-F238E27FC236}">
                  <a16:creationId xmlns:a16="http://schemas.microsoft.com/office/drawing/2014/main" id="{40F7BF78-F282-2508-DDAC-60D8F67DDE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6596" y="5905032"/>
              <a:ext cx="1597082" cy="516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8" descr="FDA REGISTERED - 03/2018">
              <a:extLst>
                <a:ext uri="{FF2B5EF4-FFF2-40B4-BE49-F238E27FC236}">
                  <a16:creationId xmlns:a16="http://schemas.microsoft.com/office/drawing/2014/main" id="{DD0DD279-58FB-B134-7C50-61435C92D4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8130" y="4551122"/>
              <a:ext cx="1279617" cy="779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10" descr="Regulatory Update from TGA – Australia">
              <a:extLst>
                <a:ext uri="{FF2B5EF4-FFF2-40B4-BE49-F238E27FC236}">
                  <a16:creationId xmlns:a16="http://schemas.microsoft.com/office/drawing/2014/main" id="{8563F32F-E303-D922-BCCF-A6903C5FFA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1688" y="5404161"/>
              <a:ext cx="892500" cy="988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12" descr="Proud Member Logo">
              <a:extLst>
                <a:ext uri="{FF2B5EF4-FFF2-40B4-BE49-F238E27FC236}">
                  <a16:creationId xmlns:a16="http://schemas.microsoft.com/office/drawing/2014/main" id="{E5AF58E1-2B34-463D-29BB-487A867CD0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6745" y="552626"/>
              <a:ext cx="906073" cy="1235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Rectángulo: esquinas redondeadas 65">
              <a:extLst>
                <a:ext uri="{FF2B5EF4-FFF2-40B4-BE49-F238E27FC236}">
                  <a16:creationId xmlns:a16="http://schemas.microsoft.com/office/drawing/2014/main" id="{2B4BB914-4B56-DDB6-95D9-4087C6925945}"/>
                </a:ext>
              </a:extLst>
            </p:cNvPr>
            <p:cNvSpPr/>
            <p:nvPr/>
          </p:nvSpPr>
          <p:spPr>
            <a:xfrm>
              <a:off x="5674253" y="867681"/>
              <a:ext cx="1360316" cy="2107772"/>
            </a:xfrm>
            <a:prstGeom prst="roundRect">
              <a:avLst>
                <a:gd name="adj" fmla="val 2806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7" name="Rectángulo: esquinas redondeadas 66">
              <a:extLst>
                <a:ext uri="{FF2B5EF4-FFF2-40B4-BE49-F238E27FC236}">
                  <a16:creationId xmlns:a16="http://schemas.microsoft.com/office/drawing/2014/main" id="{AA0BBCA0-F22B-F4CD-253A-B1407F458DC9}"/>
                </a:ext>
              </a:extLst>
            </p:cNvPr>
            <p:cNvSpPr/>
            <p:nvPr/>
          </p:nvSpPr>
          <p:spPr>
            <a:xfrm>
              <a:off x="2129078" y="3684078"/>
              <a:ext cx="1732261" cy="2872496"/>
            </a:xfrm>
            <a:prstGeom prst="roundRect">
              <a:avLst>
                <a:gd name="adj" fmla="val 2806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8" name="Rectángulo: esquinas redondeadas 67">
              <a:extLst>
                <a:ext uri="{FF2B5EF4-FFF2-40B4-BE49-F238E27FC236}">
                  <a16:creationId xmlns:a16="http://schemas.microsoft.com/office/drawing/2014/main" id="{138B0F02-8E1C-5C09-18E3-5665DD9BFFC4}"/>
                </a:ext>
              </a:extLst>
            </p:cNvPr>
            <p:cNvSpPr/>
            <p:nvPr/>
          </p:nvSpPr>
          <p:spPr>
            <a:xfrm>
              <a:off x="4095516" y="3190499"/>
              <a:ext cx="1330663" cy="3381947"/>
            </a:xfrm>
            <a:prstGeom prst="roundRect">
              <a:avLst>
                <a:gd name="adj" fmla="val 2806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9" name="Rectángulo: esquinas redondeadas 68">
              <a:extLst>
                <a:ext uri="{FF2B5EF4-FFF2-40B4-BE49-F238E27FC236}">
                  <a16:creationId xmlns:a16="http://schemas.microsoft.com/office/drawing/2014/main" id="{56B82041-8147-42A6-1E83-B7FF901BEEF5}"/>
                </a:ext>
              </a:extLst>
            </p:cNvPr>
            <p:cNvSpPr/>
            <p:nvPr/>
          </p:nvSpPr>
          <p:spPr>
            <a:xfrm>
              <a:off x="5671168" y="3149579"/>
              <a:ext cx="1330663" cy="3381947"/>
            </a:xfrm>
            <a:prstGeom prst="roundRect">
              <a:avLst>
                <a:gd name="adj" fmla="val 2806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0" name="Rectángulo: esquinas redondeadas 69">
              <a:extLst>
                <a:ext uri="{FF2B5EF4-FFF2-40B4-BE49-F238E27FC236}">
                  <a16:creationId xmlns:a16="http://schemas.microsoft.com/office/drawing/2014/main" id="{14D58EC4-0352-0045-43B7-6F5B61F8EE64}"/>
                </a:ext>
              </a:extLst>
            </p:cNvPr>
            <p:cNvSpPr/>
            <p:nvPr/>
          </p:nvSpPr>
          <p:spPr>
            <a:xfrm>
              <a:off x="7292607" y="204675"/>
              <a:ext cx="1910363" cy="2260616"/>
            </a:xfrm>
            <a:prstGeom prst="roundRect">
              <a:avLst>
                <a:gd name="adj" fmla="val 2806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1" name="Rectángulo: esquinas redondeadas 70">
              <a:extLst>
                <a:ext uri="{FF2B5EF4-FFF2-40B4-BE49-F238E27FC236}">
                  <a16:creationId xmlns:a16="http://schemas.microsoft.com/office/drawing/2014/main" id="{9560F4BE-08A4-8D3E-0A00-F60F442175D7}"/>
                </a:ext>
              </a:extLst>
            </p:cNvPr>
            <p:cNvSpPr/>
            <p:nvPr/>
          </p:nvSpPr>
          <p:spPr>
            <a:xfrm>
              <a:off x="7262742" y="2728803"/>
              <a:ext cx="1910365" cy="3833540"/>
            </a:xfrm>
            <a:prstGeom prst="roundRect">
              <a:avLst>
                <a:gd name="adj" fmla="val 2806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2" name="Rectángulo: esquinas redondeadas 71">
              <a:extLst>
                <a:ext uri="{FF2B5EF4-FFF2-40B4-BE49-F238E27FC236}">
                  <a16:creationId xmlns:a16="http://schemas.microsoft.com/office/drawing/2014/main" id="{88140DA8-E108-BFA2-4879-679A54598B60}"/>
                </a:ext>
              </a:extLst>
            </p:cNvPr>
            <p:cNvSpPr/>
            <p:nvPr/>
          </p:nvSpPr>
          <p:spPr>
            <a:xfrm>
              <a:off x="9429495" y="2274417"/>
              <a:ext cx="1910365" cy="4289075"/>
            </a:xfrm>
            <a:prstGeom prst="roundRect">
              <a:avLst>
                <a:gd name="adj" fmla="val 2806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3" name="Rectángulo: esquinas redondeadas 72">
              <a:extLst>
                <a:ext uri="{FF2B5EF4-FFF2-40B4-BE49-F238E27FC236}">
                  <a16:creationId xmlns:a16="http://schemas.microsoft.com/office/drawing/2014/main" id="{6C7006DE-D289-09BE-AB2A-52FCED2E2E0E}"/>
                </a:ext>
              </a:extLst>
            </p:cNvPr>
            <p:cNvSpPr/>
            <p:nvPr/>
          </p:nvSpPr>
          <p:spPr>
            <a:xfrm>
              <a:off x="9429495" y="14914"/>
              <a:ext cx="1910365" cy="2050302"/>
            </a:xfrm>
            <a:prstGeom prst="roundRect">
              <a:avLst>
                <a:gd name="adj" fmla="val 2806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Helvetica" panose="020B0604020202020204" pitchFamily="34" charset="0"/>
              </a:endParaRPr>
            </a:p>
          </p:txBody>
        </p:sp>
      </p:grpSp>
      <p:pic>
        <p:nvPicPr>
          <p:cNvPr id="17" name="Imagen 16" descr="Imagen que contiene interior, tabla, oscuro, par&#10;&#10;El contenido generado por IA puede ser incorrecto.">
            <a:extLst>
              <a:ext uri="{FF2B5EF4-FFF2-40B4-BE49-F238E27FC236}">
                <a16:creationId xmlns:a16="http://schemas.microsoft.com/office/drawing/2014/main" id="{D39FFCBC-2B05-3C3E-62AA-8DB90B3B36D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11111">
            <a:off x="-2279676" y="2488884"/>
            <a:ext cx="5385131" cy="396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06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1E99A-83DB-C5F1-65EB-3ACB3064E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07CCAC2E-F05F-D7D3-E9CE-A1514F883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21468">
            <a:off x="-3168917" y="-1593510"/>
            <a:ext cx="8442255" cy="337690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CB70E29-C972-3320-F9C5-4D4C245E24C5}"/>
              </a:ext>
            </a:extLst>
          </p:cNvPr>
          <p:cNvSpPr txBox="1"/>
          <p:nvPr/>
        </p:nvSpPr>
        <p:spPr>
          <a:xfrm>
            <a:off x="1698863" y="499320"/>
            <a:ext cx="28550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Built on Trust. Validated by Independent Standards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D1F4F52-ED6B-B91D-6A1E-BA95E9E9F1ED}"/>
              </a:ext>
            </a:extLst>
          </p:cNvPr>
          <p:cNvSpPr txBox="1"/>
          <p:nvPr/>
        </p:nvSpPr>
        <p:spPr>
          <a:xfrm>
            <a:off x="1856756" y="3357394"/>
            <a:ext cx="418219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Flexo Thin" panose="02000000000000000000" pitchFamily="2" charset="0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err="1">
                <a:solidFill>
                  <a:srgbClr val="002D77"/>
                </a:solidFill>
                <a:latin typeface="Flexo Black" panose="02000000000000000000" pitchFamily="2" charset="0"/>
              </a:rPr>
              <a:t>EcoVadis</a:t>
            </a:r>
            <a:r>
              <a:rPr lang="en-US" sz="1800" b="1">
                <a:solidFill>
                  <a:srgbClr val="002D77"/>
                </a:solidFill>
                <a:latin typeface="Flexo Black" panose="02000000000000000000" pitchFamily="2" charset="0"/>
              </a:rPr>
              <a:t> Sustainability Rating: Bronze (Top 35%)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002D77"/>
              </a:solidFill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2D77"/>
                </a:solidFill>
              </a:rPr>
              <a:t>Naturmega is independently evaluated by </a:t>
            </a:r>
            <a:r>
              <a:rPr lang="en-US" sz="1400" err="1">
                <a:solidFill>
                  <a:srgbClr val="002D77"/>
                </a:solidFill>
              </a:rPr>
              <a:t>EcoVadis</a:t>
            </a:r>
            <a:r>
              <a:rPr lang="en-US" sz="1400">
                <a:solidFill>
                  <a:srgbClr val="002D77"/>
                </a:solidFill>
              </a:rPr>
              <a:t>, a globally recognized platform assessing corporate responsibility across environment, labor and human rights, ethics, and sustainable procurement.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>
              <a:solidFill>
                <a:srgbClr val="002D77"/>
              </a:solidFill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2D77"/>
                </a:solidFill>
              </a:rPr>
              <a:t>Our Bronze medal places Naturmega among the top 35% of companies assessed worldwide, reflecting continuous improvement and a strong commitment to responsible operations.</a:t>
            </a:r>
          </a:p>
        </p:txBody>
      </p:sp>
      <p:pic>
        <p:nvPicPr>
          <p:cNvPr id="17" name="Imagen 16" descr="Imagen que contiene interior, tabla, oscuro, par&#10;&#10;El contenido generado por IA puede ser incorrecto.">
            <a:extLst>
              <a:ext uri="{FF2B5EF4-FFF2-40B4-BE49-F238E27FC236}">
                <a16:creationId xmlns:a16="http://schemas.microsoft.com/office/drawing/2014/main" id="{865AD7CA-FDB4-D823-185F-26F59C76E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11111">
            <a:off x="-2531932" y="2967229"/>
            <a:ext cx="5385131" cy="3969699"/>
          </a:xfrm>
          <a:prstGeom prst="rect">
            <a:avLst/>
          </a:prstGeom>
        </p:spPr>
      </p:pic>
      <p:pic>
        <p:nvPicPr>
          <p:cNvPr id="10" name="Imagen 9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09DC7566-741A-D2C2-B7DC-B3B46B69CD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112" y="1360266"/>
            <a:ext cx="3486053" cy="348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25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2013 - Tema de 2022">
  <a:themeElements>
    <a:clrScheme name="Office 2013 - Tema de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Tema de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Tema de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B6F21F964D2FA46AF95DE8430B366A1" ma:contentTypeVersion="16" ma:contentTypeDescription="Crear nuevo documento." ma:contentTypeScope="" ma:versionID="ef3f275183c6d7daf0e61731b3bb893d">
  <xsd:schema xmlns:xsd="http://www.w3.org/2001/XMLSchema" xmlns:xs="http://www.w3.org/2001/XMLSchema" xmlns:p="http://schemas.microsoft.com/office/2006/metadata/properties" xmlns:ns2="84ad817a-2f4f-48bd-bb55-c2bb872863a2" xmlns:ns3="6c1a3d53-73e2-4373-894e-a340004c27a7" targetNamespace="http://schemas.microsoft.com/office/2006/metadata/properties" ma:root="true" ma:fieldsID="edb6c5353d1c03fb71a0107226d0654b" ns2:_="" ns3:_="">
    <xsd:import namespace="84ad817a-2f4f-48bd-bb55-c2bb872863a2"/>
    <xsd:import namespace="6c1a3d53-73e2-4373-894e-a340004c27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DateTaken" minOccurs="0"/>
                <xsd:element ref="ns2:MediaServiceSearchProperties" minOccurs="0"/>
                <xsd:element ref="ns2:MediaServiceLocation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ad817a-2f4f-48bd-bb55-c2bb872863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Etiquetas de imagen" ma:readOnly="false" ma:fieldId="{5cf76f15-5ced-4ddc-b409-7134ff3c332f}" ma:taxonomyMulti="true" ma:sspId="2324a2f6-c10a-461a-a827-28f66ff72c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1a3d53-73e2-4373-894e-a340004c27a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ec05934-a128-4889-8d21-bbd9d5f0a2ef}" ma:internalName="TaxCatchAll" ma:showField="CatchAllData" ma:web="6c1a3d53-73e2-4373-894e-a340004c27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ad817a-2f4f-48bd-bb55-c2bb872863a2">
      <Terms xmlns="http://schemas.microsoft.com/office/infopath/2007/PartnerControls"/>
    </lcf76f155ced4ddcb4097134ff3c332f>
    <TaxCatchAll xmlns="6c1a3d53-73e2-4373-894e-a340004c27a7" xsi:nil="true"/>
  </documentManagement>
</p:properties>
</file>

<file path=customXml/itemProps1.xml><?xml version="1.0" encoding="utf-8"?>
<ds:datastoreItem xmlns:ds="http://schemas.openxmlformats.org/officeDocument/2006/customXml" ds:itemID="{B1A34CB5-129D-4FCE-A462-F7DABE7C8F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B7C01D-0BDB-4490-B7AF-E23419D4533E}">
  <ds:schemaRefs>
    <ds:schemaRef ds:uri="6c1a3d53-73e2-4373-894e-a340004c27a7"/>
    <ds:schemaRef ds:uri="84ad817a-2f4f-48bd-bb55-c2bb872863a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755F3E3-58EF-4AC5-A1F5-BD63D195048C}">
  <ds:schemaRefs>
    <ds:schemaRef ds:uri="6c1a3d53-73e2-4373-894e-a340004c27a7"/>
    <ds:schemaRef ds:uri="84ad817a-2f4f-48bd-bb55-c2bb872863a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</TotalTime>
  <Words>3367</Words>
  <Application>Microsoft Office PowerPoint</Application>
  <PresentationFormat>Panorámica</PresentationFormat>
  <Paragraphs>266</Paragraphs>
  <Slides>18</Slides>
  <Notes>15</Notes>
  <HiddenSlides>0</HiddenSlides>
  <MMClips>1</MMClips>
  <ScaleCrop>false</ScaleCrop>
  <HeadingPairs>
    <vt:vector size="6" baseType="variant">
      <vt:variant>
        <vt:lpstr>Fuentes usadas</vt:lpstr>
      </vt:variant>
      <vt:variant>
        <vt:i4>16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36" baseType="lpstr">
      <vt:lpstr>Anek Devanagari SemiBold</vt:lpstr>
      <vt:lpstr>Aptos</vt:lpstr>
      <vt:lpstr>Aptos Display</vt:lpstr>
      <vt:lpstr>Arial</vt:lpstr>
      <vt:lpstr>Calibri</vt:lpstr>
      <vt:lpstr>Calibri Light</vt:lpstr>
      <vt:lpstr>Century Gothic</vt:lpstr>
      <vt:lpstr>Century Gothic </vt:lpstr>
      <vt:lpstr>db-Business-and-Finance-01</vt:lpstr>
      <vt:lpstr>Designball-Electronic-Device-01</vt:lpstr>
      <vt:lpstr>Flexo</vt:lpstr>
      <vt:lpstr>Flexo Black</vt:lpstr>
      <vt:lpstr>Flexo Heavy</vt:lpstr>
      <vt:lpstr>Flexo Thin</vt:lpstr>
      <vt:lpstr>Roboto</vt:lpstr>
      <vt:lpstr>Roboto Black</vt:lpstr>
      <vt:lpstr>Office 2013 - Tema de 2022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Andres Nitola Vargas</dc:creator>
  <cp:lastModifiedBy>Rosella Del Vecchio Herrera</cp:lastModifiedBy>
  <cp:revision>1</cp:revision>
  <cp:lastPrinted>2025-12-17T16:40:08Z</cp:lastPrinted>
  <dcterms:created xsi:type="dcterms:W3CDTF">2025-04-11T01:22:04Z</dcterms:created>
  <dcterms:modified xsi:type="dcterms:W3CDTF">2026-01-28T23:19:55Z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0x010100FB6F21F964D2FA46AF95DE8430B366A1</vt:lpwstr>
  </property>
  <property fmtid="{D5CDD505-2E9C-101B-9397-08002B2CF9AE}" pid="3" name="MediaServiceImageTags">
    <vt:lpwstr/>
  </property>
</Properties>
</file>